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Default Extension="bin" ContentType="application/vnd.openxmlformats-officedocument.oleObject"/>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73" r:id="rId1"/>
  </p:sldMasterIdLst>
  <p:notesMasterIdLst>
    <p:notesMasterId r:id="rId20"/>
  </p:notesMasterIdLst>
  <p:sldIdLst>
    <p:sldId id="549" r:id="rId2"/>
    <p:sldId id="296" r:id="rId3"/>
    <p:sldId id="298" r:id="rId4"/>
    <p:sldId id="299" r:id="rId5"/>
    <p:sldId id="301" r:id="rId6"/>
    <p:sldId id="310" r:id="rId7"/>
    <p:sldId id="312" r:id="rId8"/>
    <p:sldId id="313" r:id="rId9"/>
    <p:sldId id="315" r:id="rId10"/>
    <p:sldId id="311" r:id="rId11"/>
    <p:sldId id="316" r:id="rId12"/>
    <p:sldId id="317" r:id="rId13"/>
    <p:sldId id="302" r:id="rId14"/>
    <p:sldId id="309" r:id="rId15"/>
    <p:sldId id="286" r:id="rId16"/>
    <p:sldId id="287" r:id="rId17"/>
    <p:sldId id="331" r:id="rId18"/>
    <p:sldId id="332" r:id="rId19"/>
  </p:sldIdLst>
  <p:sldSz cx="12192000" cy="6858000"/>
  <p:notesSz cx="7104063"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7132" autoAdjust="0"/>
    <p:restoredTop sz="94660"/>
  </p:normalViewPr>
  <p:slideViewPr>
    <p:cSldViewPr snapToGrid="0">
      <p:cViewPr varScale="1">
        <p:scale>
          <a:sx n="73" d="100"/>
          <a:sy n="73" d="100"/>
        </p:scale>
        <p:origin x="-126" y="-102"/>
      </p:cViewPr>
      <p:guideLst>
        <p:guide orient="horz" pos="2160"/>
        <p:guide pos="3840"/>
      </p:guideLst>
    </p:cSldViewPr>
  </p:slideViewPr>
  <p:notesTextViewPr>
    <p:cViewPr>
      <p:scale>
        <a:sx n="1" d="1"/>
        <a:sy n="1" d="1"/>
      </p:scale>
      <p:origin x="0" y="0"/>
    </p:cViewPr>
  </p:notesTextViewPr>
  <p:notesViewPr>
    <p:cSldViewPr snapToGrid="0">
      <p:cViewPr varScale="1">
        <p:scale>
          <a:sx n="41" d="100"/>
          <a:sy n="41" d="100"/>
        </p:scale>
        <p:origin x="1794" y="54"/>
      </p:cViewPr>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image" Target="../media/image3.png"/></Relationships>
</file>

<file path=ppt/drawings/_rels/vmlDrawing2.v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image" Target="../media/image5.png"/></Relationships>
</file>

<file path=ppt/drawings/_rels/vmlDrawing3.vml.rels><?xml version="1.0" encoding="UTF-8" standalone="yes"?>
<Relationships xmlns="http://schemas.openxmlformats.org/package/2006/relationships"><Relationship Id="rId1" Type="http://schemas.openxmlformats.org/officeDocument/2006/relationships/image" Target="../media/image7.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163" cy="512763"/>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4024313" y="0"/>
            <a:ext cx="3078162" cy="512763"/>
          </a:xfrm>
          <a:prstGeom prst="rect">
            <a:avLst/>
          </a:prstGeom>
        </p:spPr>
        <p:txBody>
          <a:bodyPr vert="horz" lIns="91440" tIns="45720" rIns="91440" bIns="45720" rtlCol="0"/>
          <a:lstStyle>
            <a:lvl1pPr algn="r">
              <a:defRPr sz="1200"/>
            </a:lvl1pPr>
          </a:lstStyle>
          <a:p>
            <a:fld id="{1C303199-F510-4D48-B439-C62991D1EC8C}" type="datetimeFigureOut">
              <a:rPr lang="en-IN" smtClean="0"/>
              <a:pPr/>
              <a:t>20-10-2023</a:t>
            </a:fld>
            <a:endParaRPr lang="en-IN"/>
          </a:p>
        </p:txBody>
      </p:sp>
      <p:sp>
        <p:nvSpPr>
          <p:cNvPr id="4" name="Slide Image Placeholder 3"/>
          <p:cNvSpPr>
            <a:spLocks noGrp="1" noRot="1" noChangeAspect="1"/>
          </p:cNvSpPr>
          <p:nvPr>
            <p:ph type="sldImg" idx="2"/>
          </p:nvPr>
        </p:nvSpPr>
        <p:spPr>
          <a:xfrm>
            <a:off x="482600" y="1279525"/>
            <a:ext cx="6140450" cy="34544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711200" y="4926013"/>
            <a:ext cx="5683250" cy="40290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9721850"/>
            <a:ext cx="3078163" cy="512763"/>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4024313" y="9721850"/>
            <a:ext cx="3078162" cy="512763"/>
          </a:xfrm>
          <a:prstGeom prst="rect">
            <a:avLst/>
          </a:prstGeom>
        </p:spPr>
        <p:txBody>
          <a:bodyPr vert="horz" lIns="91440" tIns="45720" rIns="91440" bIns="45720" rtlCol="0" anchor="b"/>
          <a:lstStyle>
            <a:lvl1pPr algn="r">
              <a:defRPr sz="1200"/>
            </a:lvl1pPr>
          </a:lstStyle>
          <a:p>
            <a:fld id="{99105F30-596B-443E-9D23-8BFFBA808ACB}" type="slidenum">
              <a:rPr lang="en-IN" smtClean="0"/>
              <a:pPr/>
              <a:t>‹#›</a:t>
            </a:fld>
            <a:endParaRPr lang="en-IN"/>
          </a:p>
        </p:txBody>
      </p:sp>
    </p:spTree>
    <p:extLst>
      <p:ext uri="{BB962C8B-B14F-4D97-AF65-F5344CB8AC3E}">
        <p14:creationId xmlns:p14="http://schemas.microsoft.com/office/powerpoint/2010/main" xmlns="" val="24605622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F0A49932-B26F-4B28-A7CB-0C5C5099CAE0}" type="slidenum">
              <a:rPr lang="en-IN" smtClean="0"/>
              <a:pPr/>
              <a:t>1</a:t>
            </a:fld>
            <a:endParaRPr lang="en-IN"/>
          </a:p>
        </p:txBody>
      </p:sp>
    </p:spTree>
    <p:extLst>
      <p:ext uri="{BB962C8B-B14F-4D97-AF65-F5344CB8AC3E}">
        <p14:creationId xmlns:p14="http://schemas.microsoft.com/office/powerpoint/2010/main" xmlns="" val="4340945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DE934FF-F4E1-47C5-9CA5-30A81DDE2BE4}" type="datetimeFigureOut">
              <a:rPr lang="en-US" smtClean="0"/>
              <a:pPr/>
              <a:t>10/20/2023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561BA9-CDCF-4958-B8AB-66F3BF063E13}" type="slidenum">
              <a:rPr lang="en-US" smtClean="0"/>
              <a:pPr/>
              <a:t>‹#›</a:t>
            </a:fld>
            <a:endParaRPr lang="en-US"/>
          </a:p>
        </p:txBody>
      </p:sp>
    </p:spTree>
    <p:extLst>
      <p:ext uri="{BB962C8B-B14F-4D97-AF65-F5344CB8AC3E}">
        <p14:creationId xmlns:p14="http://schemas.microsoft.com/office/powerpoint/2010/main" xmlns="" val="31362751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DE934FF-F4E1-47C5-9CA5-30A81DDE2BE4}" type="datetimeFigureOut">
              <a:rPr lang="en-US" smtClean="0"/>
              <a:pPr/>
              <a:t>10/20/2023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561BA9-CDCF-4958-B8AB-66F3BF063E13}" type="slidenum">
              <a:rPr lang="en-US" smtClean="0"/>
              <a:pPr/>
              <a:t>‹#›</a:t>
            </a:fld>
            <a:endParaRPr lang="en-US"/>
          </a:p>
        </p:txBody>
      </p:sp>
    </p:spTree>
    <p:extLst>
      <p:ext uri="{BB962C8B-B14F-4D97-AF65-F5344CB8AC3E}">
        <p14:creationId xmlns:p14="http://schemas.microsoft.com/office/powerpoint/2010/main" xmlns="" val="1594473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DE934FF-F4E1-47C5-9CA5-30A81DDE2BE4}" type="datetimeFigureOut">
              <a:rPr lang="en-US" smtClean="0"/>
              <a:pPr/>
              <a:t>10/20/2023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561BA9-CDCF-4958-B8AB-66F3BF063E13}" type="slidenum">
              <a:rPr lang="en-US" smtClean="0"/>
              <a:pPr/>
              <a:t>‹#›</a:t>
            </a:fld>
            <a:endParaRPr lang="en-US"/>
          </a:p>
        </p:txBody>
      </p:sp>
    </p:spTree>
    <p:extLst>
      <p:ext uri="{BB962C8B-B14F-4D97-AF65-F5344CB8AC3E}">
        <p14:creationId xmlns:p14="http://schemas.microsoft.com/office/powerpoint/2010/main" xmlns="" val="38251889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cxnSp>
        <p:nvCxnSpPr>
          <p:cNvPr id="7" name="Straight Connector 6"/>
          <p:cNvCxnSpPr/>
          <p:nvPr userDrawn="1"/>
        </p:nvCxnSpPr>
        <p:spPr>
          <a:xfrm flipH="1">
            <a:off x="2057006" y="6492194"/>
            <a:ext cx="9540000"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8" name="Rectangle 7"/>
          <p:cNvSpPr/>
          <p:nvPr userDrawn="1"/>
        </p:nvSpPr>
        <p:spPr>
          <a:xfrm>
            <a:off x="0" y="0"/>
            <a:ext cx="12191999" cy="66675"/>
          </a:xfrm>
          <a:prstGeom prst="rect">
            <a:avLst/>
          </a:prstGeom>
          <a:solidFill>
            <a:srgbClr val="C437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9" name="Freeform 6"/>
          <p:cNvSpPr>
            <a:spLocks noChangeAspect="1"/>
          </p:cNvSpPr>
          <p:nvPr userDrawn="1"/>
        </p:nvSpPr>
        <p:spPr bwMode="auto">
          <a:xfrm>
            <a:off x="0" y="190500"/>
            <a:ext cx="779272" cy="475488"/>
          </a:xfrm>
          <a:custGeom>
            <a:avLst/>
            <a:gdLst>
              <a:gd name="T0" fmla="*/ 381 w 708"/>
              <a:gd name="T1" fmla="*/ 0 h 432"/>
              <a:gd name="T2" fmla="*/ 0 w 708"/>
              <a:gd name="T3" fmla="*/ 0 h 432"/>
              <a:gd name="T4" fmla="*/ 0 w 708"/>
              <a:gd name="T5" fmla="*/ 379 h 432"/>
              <a:gd name="T6" fmla="*/ 0 w 708"/>
              <a:gd name="T7" fmla="*/ 432 h 432"/>
              <a:gd name="T8" fmla="*/ 708 w 708"/>
              <a:gd name="T9" fmla="*/ 432 h 432"/>
              <a:gd name="T10" fmla="*/ 381 w 708"/>
              <a:gd name="T11" fmla="*/ 0 h 432"/>
            </a:gdLst>
            <a:ahLst/>
            <a:cxnLst>
              <a:cxn ang="0">
                <a:pos x="T0" y="T1"/>
              </a:cxn>
              <a:cxn ang="0">
                <a:pos x="T2" y="T3"/>
              </a:cxn>
              <a:cxn ang="0">
                <a:pos x="T4" y="T5"/>
              </a:cxn>
              <a:cxn ang="0">
                <a:pos x="T6" y="T7"/>
              </a:cxn>
              <a:cxn ang="0">
                <a:pos x="T8" y="T9"/>
              </a:cxn>
              <a:cxn ang="0">
                <a:pos x="T10" y="T11"/>
              </a:cxn>
            </a:cxnLst>
            <a:rect l="0" t="0" r="r" b="b"/>
            <a:pathLst>
              <a:path w="708" h="432">
                <a:moveTo>
                  <a:pt x="381" y="0"/>
                </a:moveTo>
                <a:lnTo>
                  <a:pt x="0" y="0"/>
                </a:lnTo>
                <a:lnTo>
                  <a:pt x="0" y="379"/>
                </a:lnTo>
                <a:lnTo>
                  <a:pt x="0" y="432"/>
                </a:lnTo>
                <a:lnTo>
                  <a:pt x="708" y="432"/>
                </a:lnTo>
                <a:lnTo>
                  <a:pt x="381" y="0"/>
                </a:lnTo>
                <a:close/>
              </a:path>
            </a:pathLst>
          </a:custGeom>
          <a:solidFill>
            <a:srgbClr val="F18B17"/>
          </a:solidFill>
          <a:ln>
            <a:noFill/>
          </a:ln>
        </p:spPr>
        <p:txBody>
          <a:bodyPr vert="horz" wrap="square" lIns="91440" tIns="45720" rIns="91440" bIns="45720" numCol="1" anchor="t" anchorCtr="0" compatLnSpc="1">
            <a:prstTxWarp prst="textNoShape">
              <a:avLst/>
            </a:prstTxWarp>
          </a:bodyPr>
          <a:lstStyle/>
          <a:p>
            <a:endParaRPr lang="en-IN"/>
          </a:p>
        </p:txBody>
      </p:sp>
      <p:sp>
        <p:nvSpPr>
          <p:cNvPr id="10" name="Freeform 14"/>
          <p:cNvSpPr>
            <a:spLocks/>
          </p:cNvSpPr>
          <p:nvPr userDrawn="1"/>
        </p:nvSpPr>
        <p:spPr bwMode="auto">
          <a:xfrm>
            <a:off x="574360" y="190119"/>
            <a:ext cx="680080" cy="609981"/>
          </a:xfrm>
          <a:custGeom>
            <a:avLst/>
            <a:gdLst>
              <a:gd name="T0" fmla="*/ 158 w 553"/>
              <a:gd name="T1" fmla="*/ 0 h 496"/>
              <a:gd name="T2" fmla="*/ 0 w 553"/>
              <a:gd name="T3" fmla="*/ 0 h 496"/>
              <a:gd name="T4" fmla="*/ 395 w 553"/>
              <a:gd name="T5" fmla="*/ 496 h 496"/>
              <a:gd name="T6" fmla="*/ 553 w 553"/>
              <a:gd name="T7" fmla="*/ 496 h 496"/>
              <a:gd name="T8" fmla="*/ 158 w 553"/>
              <a:gd name="T9" fmla="*/ 0 h 496"/>
            </a:gdLst>
            <a:ahLst/>
            <a:cxnLst>
              <a:cxn ang="0">
                <a:pos x="T0" y="T1"/>
              </a:cxn>
              <a:cxn ang="0">
                <a:pos x="T2" y="T3"/>
              </a:cxn>
              <a:cxn ang="0">
                <a:pos x="T4" y="T5"/>
              </a:cxn>
              <a:cxn ang="0">
                <a:pos x="T6" y="T7"/>
              </a:cxn>
              <a:cxn ang="0">
                <a:pos x="T8" y="T9"/>
              </a:cxn>
            </a:cxnLst>
            <a:rect l="0" t="0" r="r" b="b"/>
            <a:pathLst>
              <a:path w="553" h="496">
                <a:moveTo>
                  <a:pt x="158" y="0"/>
                </a:moveTo>
                <a:lnTo>
                  <a:pt x="0" y="0"/>
                </a:lnTo>
                <a:lnTo>
                  <a:pt x="395" y="496"/>
                </a:lnTo>
                <a:lnTo>
                  <a:pt x="553" y="496"/>
                </a:lnTo>
                <a:lnTo>
                  <a:pt x="158" y="0"/>
                </a:lnTo>
                <a:close/>
              </a:path>
            </a:pathLst>
          </a:custGeom>
          <a:solidFill>
            <a:schemeClr val="bg1">
              <a:lumMod val="50000"/>
              <a:alpha val="40000"/>
            </a:schemeClr>
          </a:solidFill>
          <a:ln>
            <a:noFill/>
          </a:ln>
        </p:spPr>
        <p:txBody>
          <a:bodyPr vert="horz" wrap="square" lIns="91440" tIns="45720" rIns="91440" bIns="45720" numCol="1" anchor="t" anchorCtr="0" compatLnSpc="1">
            <a:prstTxWarp prst="textNoShape">
              <a:avLst/>
            </a:prstTxWarp>
          </a:bodyPr>
          <a:lstStyle/>
          <a:p>
            <a:endParaRPr lang="en-IN"/>
          </a:p>
        </p:txBody>
      </p:sp>
      <p:sp>
        <p:nvSpPr>
          <p:cNvPr id="11" name="Freeform 6"/>
          <p:cNvSpPr>
            <a:spLocks noChangeAspect="1"/>
          </p:cNvSpPr>
          <p:nvPr userDrawn="1"/>
        </p:nvSpPr>
        <p:spPr bwMode="auto">
          <a:xfrm>
            <a:off x="11597006" y="6482669"/>
            <a:ext cx="615126" cy="375331"/>
          </a:xfrm>
          <a:custGeom>
            <a:avLst/>
            <a:gdLst>
              <a:gd name="T0" fmla="*/ 381 w 708"/>
              <a:gd name="T1" fmla="*/ 0 h 432"/>
              <a:gd name="T2" fmla="*/ 0 w 708"/>
              <a:gd name="T3" fmla="*/ 0 h 432"/>
              <a:gd name="T4" fmla="*/ 0 w 708"/>
              <a:gd name="T5" fmla="*/ 379 h 432"/>
              <a:gd name="T6" fmla="*/ 0 w 708"/>
              <a:gd name="T7" fmla="*/ 432 h 432"/>
              <a:gd name="T8" fmla="*/ 708 w 708"/>
              <a:gd name="T9" fmla="*/ 432 h 432"/>
              <a:gd name="T10" fmla="*/ 381 w 708"/>
              <a:gd name="T11" fmla="*/ 0 h 432"/>
            </a:gdLst>
            <a:ahLst/>
            <a:cxnLst>
              <a:cxn ang="0">
                <a:pos x="T0" y="T1"/>
              </a:cxn>
              <a:cxn ang="0">
                <a:pos x="T2" y="T3"/>
              </a:cxn>
              <a:cxn ang="0">
                <a:pos x="T4" y="T5"/>
              </a:cxn>
              <a:cxn ang="0">
                <a:pos x="T6" y="T7"/>
              </a:cxn>
              <a:cxn ang="0">
                <a:pos x="T8" y="T9"/>
              </a:cxn>
              <a:cxn ang="0">
                <a:pos x="T10" y="T11"/>
              </a:cxn>
            </a:cxnLst>
            <a:rect l="0" t="0" r="r" b="b"/>
            <a:pathLst>
              <a:path w="708" h="432">
                <a:moveTo>
                  <a:pt x="381" y="0"/>
                </a:moveTo>
                <a:lnTo>
                  <a:pt x="0" y="0"/>
                </a:lnTo>
                <a:lnTo>
                  <a:pt x="0" y="379"/>
                </a:lnTo>
                <a:lnTo>
                  <a:pt x="0" y="432"/>
                </a:lnTo>
                <a:lnTo>
                  <a:pt x="708" y="432"/>
                </a:lnTo>
                <a:lnTo>
                  <a:pt x="381" y="0"/>
                </a:lnTo>
                <a:close/>
              </a:path>
            </a:pathLst>
          </a:custGeom>
          <a:solidFill>
            <a:srgbClr val="F18B17"/>
          </a:solidFill>
          <a:ln>
            <a:noFill/>
          </a:ln>
        </p:spPr>
        <p:txBody>
          <a:bodyPr vert="horz" wrap="square" lIns="91440" tIns="45720" rIns="91440" bIns="45720" numCol="1" anchor="t" anchorCtr="0" compatLnSpc="1">
            <a:prstTxWarp prst="textNoShape">
              <a:avLst/>
            </a:prstTxWarp>
          </a:bodyPr>
          <a:lstStyle/>
          <a:p>
            <a:endParaRPr lang="en-IN"/>
          </a:p>
        </p:txBody>
      </p:sp>
      <p:sp>
        <p:nvSpPr>
          <p:cNvPr id="12" name="Slide Number Placeholder 5"/>
          <p:cNvSpPr txBox="1">
            <a:spLocks/>
          </p:cNvSpPr>
          <p:nvPr userDrawn="1"/>
        </p:nvSpPr>
        <p:spPr>
          <a:xfrm>
            <a:off x="11621977" y="6530294"/>
            <a:ext cx="406399" cy="365125"/>
          </a:xfrm>
          <a:prstGeom prst="rect">
            <a:avLst/>
          </a:prstGeom>
        </p:spPr>
        <p:txBody>
          <a:bodyPr/>
          <a:lstStyle/>
          <a:p>
            <a:pPr marL="0" marR="0" lvl="0" indent="0" algn="ctr" defTabSz="914287" rtl="0" eaLnBrk="1" fontAlgn="auto" latinLnBrk="0" hangingPunct="1">
              <a:lnSpc>
                <a:spcPct val="100000"/>
              </a:lnSpc>
              <a:spcBef>
                <a:spcPts val="0"/>
              </a:spcBef>
              <a:spcAft>
                <a:spcPts val="0"/>
              </a:spcAft>
              <a:buClrTx/>
              <a:buSzTx/>
              <a:buFontTx/>
              <a:buNone/>
              <a:tabLst/>
              <a:defRPr/>
            </a:pPr>
            <a:fld id="{73712EF7-039F-497C-B2F5-5E3D3FD47D72}" type="slidenum">
              <a:rPr kumimoji="0" lang="en-US" sz="1300" b="0" i="0" u="none" strike="noStrike" kern="1200" cap="none" spc="0" normalizeH="0" baseline="0" noProof="0" smtClean="0">
                <a:ln>
                  <a:noFill/>
                </a:ln>
                <a:solidFill>
                  <a:schemeClr val="bg1"/>
                </a:solidFill>
                <a:effectLst/>
                <a:uLnTx/>
                <a:uFillTx/>
                <a:latin typeface="+mn-lt"/>
                <a:ea typeface="+mn-ea"/>
                <a:cs typeface="+mn-cs"/>
              </a:rPr>
              <a:pPr marL="0" marR="0" lvl="0" indent="0" algn="ctr" defTabSz="914287" rtl="0" eaLnBrk="1" fontAlgn="auto" latinLnBrk="0" hangingPunct="1">
                <a:lnSpc>
                  <a:spcPct val="100000"/>
                </a:lnSpc>
                <a:spcBef>
                  <a:spcPts val="0"/>
                </a:spcBef>
                <a:spcAft>
                  <a:spcPts val="0"/>
                </a:spcAft>
                <a:buClrTx/>
                <a:buSzTx/>
                <a:buFontTx/>
                <a:buNone/>
                <a:tabLst/>
                <a:defRPr/>
              </a:pPr>
              <a:t>‹#›</a:t>
            </a:fld>
            <a:endParaRPr kumimoji="0" lang="en-US" sz="1300" b="0" i="0" u="none" strike="noStrike" kern="1200" cap="none" spc="0" normalizeH="0" baseline="0" noProof="0" dirty="0">
              <a:ln>
                <a:noFill/>
              </a:ln>
              <a:solidFill>
                <a:schemeClr val="bg1"/>
              </a:solidFill>
              <a:effectLst/>
              <a:uLnTx/>
              <a:uFillTx/>
              <a:latin typeface="+mn-lt"/>
              <a:ea typeface="+mn-ea"/>
              <a:cs typeface="+mn-cs"/>
            </a:endParaRPr>
          </a:p>
        </p:txBody>
      </p:sp>
      <p:pic>
        <p:nvPicPr>
          <p:cNvPr id="14" name="Picture 13"/>
          <p:cNvPicPr>
            <a:picLocks noChangeAspect="1"/>
          </p:cNvPicPr>
          <p:nvPr userDrawn="1"/>
        </p:nvPicPr>
        <p:blipFill>
          <a:blip r:embed="rId2" cstate="print"/>
          <a:stretch>
            <a:fillRect/>
          </a:stretch>
        </p:blipFill>
        <p:spPr>
          <a:xfrm>
            <a:off x="186436" y="6096191"/>
            <a:ext cx="1802021" cy="589383"/>
          </a:xfrm>
          <a:prstGeom prst="rect">
            <a:avLst/>
          </a:prstGeom>
        </p:spPr>
      </p:pic>
    </p:spTree>
    <p:extLst>
      <p:ext uri="{BB962C8B-B14F-4D97-AF65-F5344CB8AC3E}">
        <p14:creationId xmlns:p14="http://schemas.microsoft.com/office/powerpoint/2010/main" xmlns="" val="16720980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DE934FF-F4E1-47C5-9CA5-30A81DDE2BE4}" type="datetimeFigureOut">
              <a:rPr lang="en-US" smtClean="0"/>
              <a:pPr/>
              <a:t>10/20/2023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561BA9-CDCF-4958-B8AB-66F3BF063E13}" type="slidenum">
              <a:rPr lang="en-US" smtClean="0"/>
              <a:pPr/>
              <a:t>‹#›</a:t>
            </a:fld>
            <a:endParaRPr lang="en-US"/>
          </a:p>
        </p:txBody>
      </p:sp>
    </p:spTree>
    <p:extLst>
      <p:ext uri="{BB962C8B-B14F-4D97-AF65-F5344CB8AC3E}">
        <p14:creationId xmlns:p14="http://schemas.microsoft.com/office/powerpoint/2010/main" xmlns="" val="23800382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DE934FF-F4E1-47C5-9CA5-30A81DDE2BE4}" type="datetimeFigureOut">
              <a:rPr lang="en-US" smtClean="0"/>
              <a:pPr/>
              <a:t>10/20/2023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561BA9-CDCF-4958-B8AB-66F3BF063E13}" type="slidenum">
              <a:rPr lang="en-US" smtClean="0"/>
              <a:pPr/>
              <a:t>‹#›</a:t>
            </a:fld>
            <a:endParaRPr lang="en-US"/>
          </a:p>
        </p:txBody>
      </p:sp>
    </p:spTree>
    <p:extLst>
      <p:ext uri="{BB962C8B-B14F-4D97-AF65-F5344CB8AC3E}">
        <p14:creationId xmlns:p14="http://schemas.microsoft.com/office/powerpoint/2010/main" xmlns="" val="20447661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DE934FF-F4E1-47C5-9CA5-30A81DDE2BE4}" type="datetimeFigureOut">
              <a:rPr lang="en-US" smtClean="0"/>
              <a:pPr/>
              <a:t>10/20/2023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561BA9-CDCF-4958-B8AB-66F3BF063E13}" type="slidenum">
              <a:rPr lang="en-US" smtClean="0"/>
              <a:pPr/>
              <a:t>‹#›</a:t>
            </a:fld>
            <a:endParaRPr lang="en-US"/>
          </a:p>
        </p:txBody>
      </p:sp>
    </p:spTree>
    <p:extLst>
      <p:ext uri="{BB962C8B-B14F-4D97-AF65-F5344CB8AC3E}">
        <p14:creationId xmlns:p14="http://schemas.microsoft.com/office/powerpoint/2010/main" xmlns="" val="7925399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DE934FF-F4E1-47C5-9CA5-30A81DDE2BE4}" type="datetimeFigureOut">
              <a:rPr lang="en-US" smtClean="0"/>
              <a:pPr/>
              <a:t>10/20/2023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3561BA9-CDCF-4958-B8AB-66F3BF063E13}" type="slidenum">
              <a:rPr lang="en-US" smtClean="0"/>
              <a:pPr/>
              <a:t>‹#›</a:t>
            </a:fld>
            <a:endParaRPr lang="en-US"/>
          </a:p>
        </p:txBody>
      </p:sp>
    </p:spTree>
    <p:extLst>
      <p:ext uri="{BB962C8B-B14F-4D97-AF65-F5344CB8AC3E}">
        <p14:creationId xmlns:p14="http://schemas.microsoft.com/office/powerpoint/2010/main" xmlns="" val="25140175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DE934FF-F4E1-47C5-9CA5-30A81DDE2BE4}" type="datetimeFigureOut">
              <a:rPr lang="en-US" smtClean="0"/>
              <a:pPr/>
              <a:t>10/20/2023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3561BA9-CDCF-4958-B8AB-66F3BF063E13}" type="slidenum">
              <a:rPr lang="en-US" smtClean="0"/>
              <a:pPr/>
              <a:t>‹#›</a:t>
            </a:fld>
            <a:endParaRPr lang="en-US"/>
          </a:p>
        </p:txBody>
      </p:sp>
    </p:spTree>
    <p:extLst>
      <p:ext uri="{BB962C8B-B14F-4D97-AF65-F5344CB8AC3E}">
        <p14:creationId xmlns:p14="http://schemas.microsoft.com/office/powerpoint/2010/main" xmlns="" val="19214792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E934FF-F4E1-47C5-9CA5-30A81DDE2BE4}" type="datetimeFigureOut">
              <a:rPr lang="en-US" smtClean="0"/>
              <a:pPr/>
              <a:t>10/20/2023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3561BA9-CDCF-4958-B8AB-66F3BF063E13}" type="slidenum">
              <a:rPr lang="en-US" smtClean="0"/>
              <a:pPr/>
              <a:t>‹#›</a:t>
            </a:fld>
            <a:endParaRPr lang="en-US"/>
          </a:p>
        </p:txBody>
      </p:sp>
    </p:spTree>
    <p:extLst>
      <p:ext uri="{BB962C8B-B14F-4D97-AF65-F5344CB8AC3E}">
        <p14:creationId xmlns:p14="http://schemas.microsoft.com/office/powerpoint/2010/main" xmlns="" val="42153307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DE934FF-F4E1-47C5-9CA5-30A81DDE2BE4}" type="datetimeFigureOut">
              <a:rPr lang="en-US" smtClean="0"/>
              <a:pPr/>
              <a:t>10/20/2023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561BA9-CDCF-4958-B8AB-66F3BF063E13}" type="slidenum">
              <a:rPr lang="en-US" smtClean="0"/>
              <a:pPr/>
              <a:t>‹#›</a:t>
            </a:fld>
            <a:endParaRPr lang="en-US"/>
          </a:p>
        </p:txBody>
      </p:sp>
    </p:spTree>
    <p:extLst>
      <p:ext uri="{BB962C8B-B14F-4D97-AF65-F5344CB8AC3E}">
        <p14:creationId xmlns:p14="http://schemas.microsoft.com/office/powerpoint/2010/main" xmlns="" val="33030276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DE934FF-F4E1-47C5-9CA5-30A81DDE2BE4}" type="datetimeFigureOut">
              <a:rPr lang="en-US" smtClean="0"/>
              <a:pPr/>
              <a:t>10/20/2023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561BA9-CDCF-4958-B8AB-66F3BF063E13}" type="slidenum">
              <a:rPr lang="en-US" smtClean="0"/>
              <a:pPr/>
              <a:t>‹#›</a:t>
            </a:fld>
            <a:endParaRPr lang="en-US"/>
          </a:p>
        </p:txBody>
      </p:sp>
    </p:spTree>
    <p:extLst>
      <p:ext uri="{BB962C8B-B14F-4D97-AF65-F5344CB8AC3E}">
        <p14:creationId xmlns:p14="http://schemas.microsoft.com/office/powerpoint/2010/main" xmlns="" val="25978271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E934FF-F4E1-47C5-9CA5-30A81DDE2BE4}" type="datetimeFigureOut">
              <a:rPr lang="en-US" smtClean="0"/>
              <a:pPr/>
              <a:t>10/20/2023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561BA9-CDCF-4958-B8AB-66F3BF063E13}" type="slidenum">
              <a:rPr lang="en-US" smtClean="0"/>
              <a:pPr/>
              <a:t>‹#›</a:t>
            </a:fld>
            <a:endParaRPr lang="en-US"/>
          </a:p>
        </p:txBody>
      </p:sp>
    </p:spTree>
    <p:extLst>
      <p:ext uri="{BB962C8B-B14F-4D97-AF65-F5344CB8AC3E}">
        <p14:creationId xmlns:p14="http://schemas.microsoft.com/office/powerpoint/2010/main" xmlns="" val="1075310563"/>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1.xml"/><Relationship Id="rId1" Type="http://schemas.openxmlformats.org/officeDocument/2006/relationships/vmlDrawing" Target="../drawings/vmlDrawing3.v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oleObject" Target="../embeddings/oleObject2.bin"/></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1.xml"/><Relationship Id="rId1" Type="http://schemas.openxmlformats.org/officeDocument/2006/relationships/vmlDrawing" Target="../drawings/vmlDrawing2.vml"/><Relationship Id="rId4" Type="http://schemas.openxmlformats.org/officeDocument/2006/relationships/oleObject" Target="../embeddings/oleObject4.bin"/></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itle 3">
            <a:extLst>
              <a:ext uri="{FF2B5EF4-FFF2-40B4-BE49-F238E27FC236}">
                <a16:creationId xmlns:a16="http://schemas.microsoft.com/office/drawing/2014/main" xmlns="" id="{00FE6B45-E305-4A3E-AB6F-2C44365C7344}"/>
              </a:ext>
            </a:extLst>
          </p:cNvPr>
          <p:cNvSpPr txBox="1">
            <a:spLocks/>
          </p:cNvSpPr>
          <p:nvPr/>
        </p:nvSpPr>
        <p:spPr>
          <a:xfrm>
            <a:off x="464234" y="852015"/>
            <a:ext cx="11352627" cy="4863439"/>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01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IN" altLang="en-US" sz="3600" b="1" dirty="0">
              <a:latin typeface="Times New Roman" panose="02020603050405020304" pitchFamily="18" charset="0"/>
              <a:cs typeface="Times New Roman" panose="02020603050405020304" pitchFamily="18" charset="0"/>
            </a:endParaRPr>
          </a:p>
          <a:p>
            <a:pPr algn="ctr">
              <a:lnSpc>
                <a:spcPct val="101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IN" altLang="en-US" sz="3600" b="1" dirty="0">
              <a:latin typeface="Times New Roman" panose="02020603050405020304" pitchFamily="18" charset="0"/>
              <a:cs typeface="Times New Roman" panose="02020603050405020304" pitchFamily="18" charset="0"/>
            </a:endParaRPr>
          </a:p>
          <a:p>
            <a:pPr algn="ctr">
              <a:lnSpc>
                <a:spcPct val="101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IN" altLang="en-US" sz="3600" b="1" dirty="0">
              <a:latin typeface="Times New Roman" panose="02020603050405020304" pitchFamily="18" charset="0"/>
              <a:cs typeface="Times New Roman" panose="02020603050405020304" pitchFamily="18" charset="0"/>
            </a:endParaRPr>
          </a:p>
          <a:p>
            <a:pPr algn="ctr">
              <a:lnSpc>
                <a:spcPct val="101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IN" altLang="en-US" sz="3200" b="1" dirty="0">
                <a:latin typeface="Times New Roman" panose="02020603050405020304" pitchFamily="18" charset="0"/>
                <a:cs typeface="Times New Roman" panose="02020603050405020304" pitchFamily="18" charset="0"/>
              </a:rPr>
              <a:t>DATABASE MANAGEMENT SYSTEM</a:t>
            </a:r>
          </a:p>
          <a:p>
            <a:pPr algn="ctr">
              <a:lnSpc>
                <a:spcPct val="101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IN" altLang="en-US" sz="2800" b="1" u="sng" dirty="0" smtClean="0">
                <a:latin typeface="Times New Roman" panose="02020603050405020304" pitchFamily="18" charset="0"/>
                <a:cs typeface="Times New Roman" panose="02020603050405020304" pitchFamily="18" charset="0"/>
              </a:rPr>
              <a:t>21CSL55</a:t>
            </a:r>
            <a:endParaRPr lang="en-IN" altLang="en-US" sz="2800" b="1" u="sng" dirty="0">
              <a:latin typeface="Times New Roman" panose="02020603050405020304" pitchFamily="18" charset="0"/>
              <a:cs typeface="Times New Roman" panose="02020603050405020304" pitchFamily="18" charset="0"/>
            </a:endParaRPr>
          </a:p>
          <a:p>
            <a:pPr algn="ctr">
              <a:lnSpc>
                <a:spcPct val="101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IN" altLang="en-US" sz="2800" b="1" u="sng" dirty="0">
                <a:latin typeface="Times New Roman" panose="02020603050405020304" pitchFamily="18" charset="0"/>
                <a:cs typeface="Times New Roman" panose="02020603050405020304" pitchFamily="18" charset="0"/>
              </a:rPr>
              <a:t>Normalization: Database Design Theory</a:t>
            </a:r>
          </a:p>
          <a:p>
            <a:pPr algn="ctr">
              <a:lnSpc>
                <a:spcPct val="101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IN" altLang="en-US" sz="3600" b="1" dirty="0">
              <a:latin typeface="Times New Roman" panose="02020603050405020304" pitchFamily="18" charset="0"/>
              <a:cs typeface="Times New Roman" panose="02020603050405020304" pitchFamily="18" charset="0"/>
            </a:endParaRPr>
          </a:p>
          <a:p>
            <a:pPr algn="ctr">
              <a:lnSpc>
                <a:spcPct val="101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IN" altLang="en-US" sz="4000" b="1" dirty="0">
                <a:highlight>
                  <a:srgbClr val="FFFF00"/>
                </a:highlight>
                <a:latin typeface="Times New Roman" panose="02020603050405020304" pitchFamily="18" charset="0"/>
                <a:cs typeface="Times New Roman" panose="02020603050405020304" pitchFamily="18" charset="0"/>
              </a:rPr>
              <a:t>Module: 5</a:t>
            </a:r>
            <a:endParaRPr lang="en-IN" altLang="en-US" sz="2000" b="1" dirty="0">
              <a:highlight>
                <a:srgbClr val="FFFF00"/>
              </a:highlight>
              <a:latin typeface="Times New Roman" panose="02020603050405020304" pitchFamily="18" charset="0"/>
              <a:cs typeface="Times New Roman" panose="02020603050405020304" pitchFamily="18" charset="0"/>
            </a:endParaRPr>
          </a:p>
          <a:p>
            <a:pPr algn="r">
              <a:lnSpc>
                <a:spcPct val="101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IN" altLang="en-US" sz="2400" b="1" dirty="0">
                <a:latin typeface="Times New Roman" panose="02020603050405020304" pitchFamily="18" charset="0"/>
                <a:cs typeface="Times New Roman" panose="02020603050405020304" pitchFamily="18" charset="0"/>
              </a:rPr>
              <a:t>Prepared by:</a:t>
            </a:r>
          </a:p>
          <a:p>
            <a:pPr algn="r">
              <a:lnSpc>
                <a:spcPct val="101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IN" altLang="en-US" sz="2400" b="1" dirty="0" err="1" smtClean="0">
                <a:latin typeface="Times New Roman" panose="02020603050405020304" pitchFamily="18" charset="0"/>
                <a:cs typeface="Times New Roman" panose="02020603050405020304" pitchFamily="18" charset="0"/>
              </a:rPr>
              <a:t>Ch.Manasa</a:t>
            </a:r>
            <a:r>
              <a:rPr lang="en-IN" altLang="en-US" sz="2400" b="1" dirty="0" smtClean="0">
                <a:latin typeface="Times New Roman" panose="02020603050405020304" pitchFamily="18" charset="0"/>
                <a:cs typeface="Times New Roman" panose="02020603050405020304" pitchFamily="18" charset="0"/>
              </a:rPr>
              <a:t>, </a:t>
            </a:r>
            <a:r>
              <a:rPr lang="en-IN" altLang="en-US" sz="2400" b="1" dirty="0">
                <a:latin typeface="Times New Roman" panose="02020603050405020304" pitchFamily="18" charset="0"/>
                <a:cs typeface="Times New Roman" panose="02020603050405020304" pitchFamily="18" charset="0"/>
              </a:rPr>
              <a:t>Dept of ISE, CMRIT</a:t>
            </a:r>
            <a:endParaRPr lang="en-US" altLang="en-US" sz="2400" dirty="0"/>
          </a:p>
        </p:txBody>
      </p:sp>
    </p:spTree>
    <p:extLst>
      <p:ext uri="{BB962C8B-B14F-4D97-AF65-F5344CB8AC3E}">
        <p14:creationId xmlns:p14="http://schemas.microsoft.com/office/powerpoint/2010/main" xmlns="" val="1597830663"/>
      </p:ext>
    </p:extLst>
  </p:cSld>
  <p:clrMapOvr>
    <a:masterClrMapping/>
  </p:clrMapOvr>
  <p:transition spd="slow">
    <p:wip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7810" y="203835"/>
            <a:ext cx="11586845" cy="5163295"/>
          </a:xfrm>
        </p:spPr>
        <p:txBody>
          <a:bodyPr/>
          <a:lstStyle/>
          <a:p>
            <a:pPr algn="l"/>
            <a:r>
              <a:rPr lang="en-US" b="1" dirty="0">
                <a:sym typeface="+mn-ea"/>
              </a:rPr>
              <a:t>View Serializable:</a:t>
            </a:r>
            <a:endParaRPr lang="en-US" b="1" dirty="0"/>
          </a:p>
          <a:p>
            <a:pPr marL="0" indent="0" algn="just">
              <a:buNone/>
            </a:pPr>
            <a:endParaRPr lang="en-US" dirty="0">
              <a:sym typeface="+mn-ea"/>
            </a:endParaRPr>
          </a:p>
          <a:p>
            <a:pPr marL="0" indent="0" algn="just">
              <a:buNone/>
            </a:pPr>
            <a:r>
              <a:rPr lang="en-US" dirty="0">
                <a:sym typeface="+mn-ea"/>
              </a:rPr>
              <a:t>A Schedule is called view serializable if it is view equal to a serial schedule (no overlapping transactions). A conflict schedule is a view serializable but if the serializability contains blind writes, then the view serializable does not conflict serializable</a:t>
            </a:r>
            <a:endParaRPr lang="en-US" dirty="0"/>
          </a:p>
          <a:p>
            <a:pPr marL="0" indent="0">
              <a:buNone/>
            </a:pPr>
            <a:r>
              <a:rPr lang="en-US" dirty="0"/>
              <a:t>What is View Serializability?</a:t>
            </a:r>
          </a:p>
          <a:p>
            <a:pPr marL="0" indent="0">
              <a:buNone/>
            </a:pPr>
            <a:r>
              <a:rPr lang="en-US" dirty="0"/>
              <a:t>View Serializability is a process to find out that a given schedule is view serializable or not.</a:t>
            </a:r>
          </a:p>
          <a:p>
            <a:pPr marL="0" indent="0">
              <a:buNone/>
            </a:pPr>
            <a:r>
              <a:rPr lang="en-US" dirty="0"/>
              <a:t>	To check whether a given schedule is view serializable, we need to check 	whether the given schedule is View Equivalent to its serial schedule.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15660" y="166052"/>
            <a:ext cx="4897175" cy="6525895"/>
          </a:xfrm>
        </p:spPr>
        <p:txBody>
          <a:bodyPr>
            <a:normAutofit fontScale="90000"/>
          </a:bodyPr>
          <a:lstStyle/>
          <a:p>
            <a:r>
              <a:rPr lang="en-US" sz="2200" b="1" dirty="0"/>
              <a:t/>
            </a:r>
            <a:br>
              <a:rPr lang="en-US" sz="2200" b="1" dirty="0"/>
            </a:br>
            <a:r>
              <a:rPr lang="en-US" sz="2200" b="1" dirty="0"/>
              <a:t/>
            </a:r>
            <a:br>
              <a:rPr lang="en-US" sz="2200" b="1" dirty="0"/>
            </a:br>
            <a:r>
              <a:rPr lang="en-US" sz="2200" b="1" dirty="0"/>
              <a:t/>
            </a:r>
            <a:br>
              <a:rPr lang="en-US" sz="2200" b="1" dirty="0"/>
            </a:br>
            <a:r>
              <a:rPr lang="en-US" sz="2200" b="1" dirty="0"/>
              <a:t/>
            </a:r>
            <a:br>
              <a:rPr lang="en-US" sz="2200" b="1" dirty="0"/>
            </a:br>
            <a:r>
              <a:rPr lang="en-US" sz="2200" b="1" dirty="0"/>
              <a:t/>
            </a:r>
            <a:br>
              <a:rPr lang="en-US" sz="2200" b="1" dirty="0"/>
            </a:br>
            <a:r>
              <a:rPr lang="en-US" sz="2200" b="1" dirty="0"/>
              <a:t/>
            </a:r>
            <a:br>
              <a:rPr lang="en-US" sz="2200" b="1" dirty="0"/>
            </a:br>
            <a:r>
              <a:rPr lang="en-US" sz="2200" b="1" dirty="0"/>
              <a:t>T1        T2</a:t>
            </a:r>
            <a:br>
              <a:rPr lang="en-US" sz="2200" b="1" dirty="0"/>
            </a:br>
            <a:r>
              <a:rPr lang="en-US" sz="2200" b="1" dirty="0"/>
              <a:t>-----     ------</a:t>
            </a:r>
            <a:br>
              <a:rPr lang="en-US" sz="2200" b="1" dirty="0"/>
            </a:br>
            <a:r>
              <a:rPr lang="en-US" sz="2200" b="1" dirty="0"/>
              <a:t>R(X)</a:t>
            </a:r>
            <a:br>
              <a:rPr lang="en-US" sz="2200" b="1" dirty="0"/>
            </a:br>
            <a:r>
              <a:rPr lang="en-US" sz="2200" b="1" dirty="0"/>
              <a:t>W(X)</a:t>
            </a:r>
            <a:br>
              <a:rPr lang="en-US" sz="2200" b="1" dirty="0"/>
            </a:br>
            <a:r>
              <a:rPr lang="en-US" sz="2200" b="1" dirty="0"/>
              <a:t>          R(X)</a:t>
            </a:r>
            <a:br>
              <a:rPr lang="en-US" sz="2200" b="1" dirty="0"/>
            </a:br>
            <a:r>
              <a:rPr lang="en-US" sz="2200" b="1" dirty="0"/>
              <a:t>          W(X)</a:t>
            </a:r>
            <a:br>
              <a:rPr lang="en-US" sz="2200" b="1" dirty="0"/>
            </a:br>
            <a:r>
              <a:rPr lang="en-US" sz="2200" b="1" dirty="0"/>
              <a:t>R(Y)</a:t>
            </a:r>
            <a:br>
              <a:rPr lang="en-US" sz="2200" b="1" dirty="0"/>
            </a:br>
            <a:r>
              <a:rPr lang="en-US" sz="2200" b="1" dirty="0"/>
              <a:t>W(Y) </a:t>
            </a:r>
            <a:br>
              <a:rPr lang="en-US" sz="2200" b="1" dirty="0"/>
            </a:br>
            <a:r>
              <a:rPr lang="en-US" sz="2200" b="1" dirty="0"/>
              <a:t>          R(Y)</a:t>
            </a:r>
            <a:br>
              <a:rPr lang="en-US" sz="2200" b="1" dirty="0"/>
            </a:br>
            <a:r>
              <a:rPr lang="en-US" sz="2200" b="1" dirty="0"/>
              <a:t>          W(Y)</a:t>
            </a:r>
            <a:r>
              <a:rPr lang="en-US" sz="3000" b="1" dirty="0"/>
              <a:t/>
            </a:r>
            <a:br>
              <a:rPr lang="en-US" sz="3000" b="1" dirty="0"/>
            </a:br>
            <a:r>
              <a:rPr lang="en-US" sz="3000" b="1" dirty="0"/>
              <a:t/>
            </a:r>
            <a:br>
              <a:rPr lang="en-US" sz="3000" b="1" dirty="0"/>
            </a:br>
            <a:r>
              <a:rPr lang="en-US" sz="3000" b="1" dirty="0"/>
              <a:t>Serial Schedule of the above given schedule:</a:t>
            </a:r>
            <a:r>
              <a:rPr lang="en-US" dirty="0"/>
              <a:t/>
            </a:r>
            <a:br>
              <a:rPr lang="en-US" dirty="0"/>
            </a:br>
            <a:r>
              <a:rPr lang="en-US" sz="2200" b="1" dirty="0"/>
              <a:t>T1        T2</a:t>
            </a:r>
            <a:br>
              <a:rPr lang="en-US" sz="2200" b="1" dirty="0"/>
            </a:br>
            <a:r>
              <a:rPr lang="en-US" sz="2200" b="1" dirty="0"/>
              <a:t>-----     ------</a:t>
            </a:r>
            <a:br>
              <a:rPr lang="en-US" sz="2200" b="1" dirty="0"/>
            </a:br>
            <a:r>
              <a:rPr lang="en-US" sz="2200" b="1" dirty="0"/>
              <a:t>R(X)</a:t>
            </a:r>
            <a:br>
              <a:rPr lang="en-US" sz="2200" b="1" dirty="0"/>
            </a:br>
            <a:r>
              <a:rPr lang="en-US" sz="2200" b="1" dirty="0"/>
              <a:t>W(X)</a:t>
            </a:r>
            <a:br>
              <a:rPr lang="en-US" sz="2200" b="1" dirty="0"/>
            </a:br>
            <a:r>
              <a:rPr lang="en-US" sz="2200" b="1" dirty="0"/>
              <a:t>R(Y)</a:t>
            </a:r>
            <a:br>
              <a:rPr lang="en-US" sz="2200" b="1" dirty="0"/>
            </a:br>
            <a:r>
              <a:rPr lang="en-US" sz="2200" b="1" dirty="0"/>
              <a:t>W(Y)</a:t>
            </a:r>
            <a:br>
              <a:rPr lang="en-US" sz="2200" b="1" dirty="0"/>
            </a:br>
            <a:r>
              <a:rPr lang="en-US" sz="2200" b="1" dirty="0"/>
              <a:t>          R(X)</a:t>
            </a:r>
            <a:br>
              <a:rPr lang="en-US" sz="2200" b="1" dirty="0"/>
            </a:br>
            <a:r>
              <a:rPr lang="en-US" sz="2200" b="1" dirty="0"/>
              <a:t>          W(X)</a:t>
            </a:r>
            <a:br>
              <a:rPr lang="en-US" sz="2200" b="1" dirty="0"/>
            </a:br>
            <a:r>
              <a:rPr lang="en-US" sz="2200" b="1" dirty="0"/>
              <a:t>          R(Y)</a:t>
            </a:r>
            <a:br>
              <a:rPr lang="en-US" sz="2200" b="1" dirty="0"/>
            </a:br>
            <a:r>
              <a:rPr lang="en-US" sz="2200" b="1" dirty="0"/>
              <a:t>          W(Y)</a:t>
            </a:r>
            <a:r>
              <a:rPr lang="en-US" dirty="0"/>
              <a:t/>
            </a:r>
            <a:br>
              <a:rPr lang="en-US" dirty="0"/>
            </a:br>
            <a:r>
              <a:rPr lang="en-US" dirty="0"/>
              <a:t/>
            </a:r>
            <a:br>
              <a:rPr lang="en-US" dirty="0"/>
            </a:br>
            <a:r>
              <a:rPr lang="en-US" dirty="0"/>
              <a:t/>
            </a:r>
            <a:br>
              <a:rPr lang="en-US" dirty="0"/>
            </a:br>
            <a:endParaRPr lang="en-US" dirty="0"/>
          </a:p>
        </p:txBody>
      </p:sp>
      <p:sp>
        <p:nvSpPr>
          <p:cNvPr id="3" name="Content Placeholder 2"/>
          <p:cNvSpPr>
            <a:spLocks noGrp="1"/>
          </p:cNvSpPr>
          <p:nvPr>
            <p:ph idx="1"/>
          </p:nvPr>
        </p:nvSpPr>
        <p:spPr>
          <a:xfrm>
            <a:off x="6612835" y="301597"/>
            <a:ext cx="5625909" cy="6062980"/>
          </a:xfrm>
        </p:spPr>
        <p:txBody>
          <a:bodyPr/>
          <a:lstStyle/>
          <a:p>
            <a:pPr marL="0" indent="0">
              <a:buNone/>
            </a:pPr>
            <a:r>
              <a:rPr lang="en-US" dirty="0"/>
              <a:t>Why we need View Serializability?</a:t>
            </a:r>
          </a:p>
          <a:p>
            <a:pPr marL="0" indent="0">
              <a:buNone/>
            </a:pPr>
            <a:r>
              <a:rPr lang="en-US" dirty="0"/>
              <a:t>We know that a serial schedule never leaves the database in inconsistent state because there are no concurrent transactions execution. However a non-serial schedule can leave the database in inconsistent state because there are multiple transactions running concurrently. By checking that a given non-serial schedule is view serializable, we make sure that it is a consistent schedule.</a:t>
            </a:r>
          </a:p>
        </p:txBody>
      </p:sp>
      <p:sp>
        <p:nvSpPr>
          <p:cNvPr id="11" name="Arrow: Curved Right 10">
            <a:extLst>
              <a:ext uri="{FF2B5EF4-FFF2-40B4-BE49-F238E27FC236}">
                <a16:creationId xmlns:a16="http://schemas.microsoft.com/office/drawing/2014/main" xmlns="" id="{41852A48-BF2B-4BE4-86B0-1457C4F81DB0}"/>
              </a:ext>
            </a:extLst>
          </p:cNvPr>
          <p:cNvSpPr/>
          <p:nvPr/>
        </p:nvSpPr>
        <p:spPr>
          <a:xfrm>
            <a:off x="596348" y="1762539"/>
            <a:ext cx="980661" cy="2928731"/>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solidFill>
                <a:schemeClr val="tx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9417" y="344557"/>
            <a:ext cx="4330148" cy="647313"/>
          </a:xfrm>
        </p:spPr>
        <p:txBody>
          <a:bodyPr>
            <a:normAutofit fontScale="90000"/>
          </a:bodyPr>
          <a:lstStyle/>
          <a:p>
            <a:r>
              <a:rPr lang="en-US" dirty="0"/>
              <a:t>View Equivalent</a:t>
            </a:r>
          </a:p>
        </p:txBody>
      </p:sp>
      <p:sp>
        <p:nvSpPr>
          <p:cNvPr id="3" name="Content Placeholder 2"/>
          <p:cNvSpPr>
            <a:spLocks noGrp="1"/>
          </p:cNvSpPr>
          <p:nvPr>
            <p:ph idx="1"/>
          </p:nvPr>
        </p:nvSpPr>
        <p:spPr>
          <a:xfrm>
            <a:off x="529535" y="859348"/>
            <a:ext cx="11541760" cy="5765800"/>
          </a:xfrm>
        </p:spPr>
        <p:txBody>
          <a:bodyPr/>
          <a:lstStyle/>
          <a:p>
            <a:r>
              <a:rPr lang="en-US" dirty="0"/>
              <a:t>Two schedules T1 and T2 are said to be view equivalent, if they satisfy all the following conditions</a:t>
            </a:r>
          </a:p>
          <a:p>
            <a:pPr lvl="1"/>
            <a:r>
              <a:rPr lang="en-US" dirty="0"/>
              <a:t>Initial Read: Initial read of each data item in transactions must match in both schedules. For example, if transaction T1 reads a data item X before transaction T2 in schedule S1 then in schedule S2,.</a:t>
            </a:r>
          </a:p>
          <a:p>
            <a:pPr lvl="1"/>
            <a:r>
              <a:rPr lang="en-US" dirty="0"/>
              <a:t>Final Write: Final write operations on each data item must T1 should read X before T2match in both the schedules. For example, a data item X is last written by Transaction T1 in schedule S1 then in S2, the last write operation on X should be performed by the transaction T1.</a:t>
            </a:r>
          </a:p>
          <a:p>
            <a:pPr lvl="1"/>
            <a:r>
              <a:rPr lang="en-US" dirty="0"/>
              <a:t>Update Read: If in schedule S1, the transaction T1 is reading a data item updated by T2 then in schedule S2, T1 should read the value after the write operation of T2 on same data item. For example, In schedule S1, T1 performs a read operation on X after the write operation on X by T2 then in S2, T1 should read the X after T2 performs write on X.</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38455" y="-71141"/>
            <a:ext cx="11515090" cy="6397625"/>
          </a:xfrm>
        </p:spPr>
        <p:txBody>
          <a:bodyPr>
            <a:normAutofit fontScale="92500"/>
          </a:bodyPr>
          <a:lstStyle/>
          <a:p>
            <a:pPr algn="l"/>
            <a:r>
              <a:rPr lang="en-US" sz="3200" b="1" dirty="0">
                <a:solidFill>
                  <a:srgbClr val="FF0000"/>
                </a:solidFill>
                <a:sym typeface="+mn-ea"/>
              </a:rPr>
              <a:t>Non-Serializable</a:t>
            </a:r>
            <a:endParaRPr lang="en-US" b="1" dirty="0"/>
          </a:p>
          <a:p>
            <a:pPr algn="l"/>
            <a:r>
              <a:rPr lang="en-US" dirty="0"/>
              <a:t>	The non-serializable schedule is divided into two types, </a:t>
            </a:r>
          </a:p>
          <a:p>
            <a:pPr algn="l"/>
            <a:r>
              <a:rPr lang="en-US" dirty="0"/>
              <a:t>	-	Recoverable and Non - recoverable Schedule.</a:t>
            </a:r>
          </a:p>
          <a:p>
            <a:pPr algn="l"/>
            <a:r>
              <a:rPr lang="en-US" dirty="0"/>
              <a:t>	</a:t>
            </a:r>
            <a:r>
              <a:rPr lang="en-US" b="1" dirty="0"/>
              <a:t>Recoverable Schedule</a:t>
            </a:r>
          </a:p>
          <a:p>
            <a:pPr algn="l"/>
            <a:r>
              <a:rPr lang="en-US" b="1" dirty="0"/>
              <a:t>	</a:t>
            </a:r>
            <a:r>
              <a:rPr lang="en-US" sz="3000" dirty="0">
                <a:sym typeface="+mn-ea"/>
              </a:rPr>
              <a:t>A schedule is recoverable if no transaction T in S commits until all 	transactions T' that have written an item that T reads have committed.</a:t>
            </a:r>
            <a:endParaRPr lang="en-US" sz="3000" dirty="0"/>
          </a:p>
          <a:p>
            <a:pPr algn="l"/>
            <a:endParaRPr lang="en-US" sz="3000" dirty="0"/>
          </a:p>
          <a:p>
            <a:pPr algn="l"/>
            <a:r>
              <a:rPr lang="en-US" sz="3000" dirty="0"/>
              <a:t>	Schedules in which transactions commit only after all transactions 	whose  changes they read commit are called recoverable schedules. </a:t>
            </a:r>
          </a:p>
          <a:p>
            <a:pPr algn="l"/>
            <a:r>
              <a:rPr lang="en-US" sz="3000" dirty="0"/>
              <a:t>	In other words, if 	some transaction </a:t>
            </a:r>
            <a:r>
              <a:rPr lang="en-US" sz="3000" dirty="0" err="1"/>
              <a:t>Tj</a:t>
            </a:r>
            <a:r>
              <a:rPr lang="en-US" sz="3000" dirty="0"/>
              <a:t> is 	reading value updated or 	written by some other  transaction </a:t>
            </a:r>
            <a:r>
              <a:rPr lang="en-US" sz="3000" dirty="0" err="1"/>
              <a:t>Ti</a:t>
            </a:r>
            <a:r>
              <a:rPr lang="en-US" sz="3000" dirty="0"/>
              <a:t>, then the commit of </a:t>
            </a:r>
            <a:r>
              <a:rPr lang="en-US" sz="3000" dirty="0" err="1"/>
              <a:t>Tj</a:t>
            </a:r>
            <a:r>
              <a:rPr lang="en-US" sz="3000" dirty="0"/>
              <a:t> must 	occur after the commit of </a:t>
            </a:r>
            <a:r>
              <a:rPr lang="en-US" sz="3000" dirty="0" err="1"/>
              <a:t>Ti</a:t>
            </a:r>
            <a:r>
              <a:rPr lang="en-US" sz="3000" dirty="0"/>
              <a:t>.</a:t>
            </a:r>
          </a:p>
          <a:p>
            <a:pPr algn="l"/>
            <a:r>
              <a:rPr lang="en-US" sz="3000" dirty="0"/>
              <a:t>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30835" y="379730"/>
            <a:ext cx="11515090" cy="6099175"/>
          </a:xfrm>
        </p:spPr>
        <p:txBody>
          <a:bodyPr/>
          <a:lstStyle/>
          <a:p>
            <a:pPr algn="l"/>
            <a:r>
              <a:rPr lang="en-US" dirty="0">
                <a:sym typeface="+mn-ea"/>
              </a:rPr>
              <a:t>	</a:t>
            </a:r>
            <a:r>
              <a:rPr lang="en-US" b="1" dirty="0">
                <a:sym typeface="+mn-ea"/>
              </a:rPr>
              <a:t>Cascading Schedule:</a:t>
            </a:r>
            <a:endParaRPr lang="en-US" b="1" dirty="0"/>
          </a:p>
          <a:p>
            <a:pPr algn="l"/>
            <a:r>
              <a:rPr lang="en-US" b="1" dirty="0">
                <a:sym typeface="+mn-ea"/>
              </a:rPr>
              <a:t>	</a:t>
            </a:r>
            <a:r>
              <a:rPr lang="en-US" dirty="0">
                <a:sym typeface="+mn-ea"/>
              </a:rPr>
              <a:t>When there is a failure in one transaction and this leads to the rolling back or aborting other dependent transactions, then such scheduling is referred to as Cascading rollback or cascading abort</a:t>
            </a:r>
            <a:endParaRPr lang="en-US" dirty="0"/>
          </a:p>
          <a:p>
            <a:pPr algn="l"/>
            <a:endParaRPr lang="en-US" dirty="0"/>
          </a:p>
          <a:p>
            <a:pPr algn="l"/>
            <a:endParaRPr lang="en-US" dirty="0"/>
          </a:p>
          <a:p>
            <a:pPr algn="l"/>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9230" y="181610"/>
            <a:ext cx="11799570" cy="6482080"/>
          </a:xfrm>
        </p:spPr>
        <p:txBody>
          <a:bodyPr/>
          <a:lstStyle/>
          <a:p>
            <a:endParaRPr lang="en-US"/>
          </a:p>
          <a:p>
            <a:endParaRPr lang="en-US"/>
          </a:p>
        </p:txBody>
      </p:sp>
      <p:graphicFrame>
        <p:nvGraphicFramePr>
          <p:cNvPr id="4" name="Object 3"/>
          <p:cNvGraphicFramePr>
            <a:graphicFrameLocks noChangeAspect="1"/>
          </p:cNvGraphicFramePr>
          <p:nvPr/>
        </p:nvGraphicFramePr>
        <p:xfrm>
          <a:off x="527050" y="363220"/>
          <a:ext cx="5911850" cy="4283710"/>
        </p:xfrm>
        <a:graphic>
          <a:graphicData uri="http://schemas.openxmlformats.org/presentationml/2006/ole">
            <p:oleObj spid="_x0000_s3078" r:id="rId3" imgW="5087060" imgH="3543795" progId="PBrush">
              <p:embed/>
            </p:oleObj>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47320" y="137795"/>
            <a:ext cx="11925935" cy="6539230"/>
          </a:xfrm>
        </p:spPr>
        <p:txBody>
          <a:bodyPr/>
          <a:lstStyle/>
          <a:p>
            <a:pPr algn="l"/>
            <a:r>
              <a:rPr lang="en-US" b="1"/>
              <a:t>Cascadeless Schedule</a:t>
            </a:r>
          </a:p>
          <a:p>
            <a:pPr algn="l"/>
            <a:r>
              <a:rPr lang="en-US"/>
              <a:t>	Schedules in which transactions read values only after all transactions whose changes 	they are going to read commit are called cascadeless schedules.</a:t>
            </a:r>
          </a:p>
          <a:p>
            <a:pPr algn="l"/>
            <a:endParaRPr lang="en-US"/>
          </a:p>
          <a:p>
            <a:pPr algn="l"/>
            <a:r>
              <a:rPr lang="en-US"/>
              <a:t>	Avoids that a single transaction abort leads to a series of transaction rollbacks. A 	strategy to prevent cascading aborts is to disallow a transaction from reading 	funcommitted changes from another transaction in the same schedule.</a:t>
            </a:r>
          </a:p>
          <a:p>
            <a:pPr algn="l"/>
            <a:endParaRPr lang="en-US"/>
          </a:p>
          <a:p>
            <a:pPr algn="l"/>
            <a:r>
              <a:rPr lang="en-US"/>
              <a:t>	In other words, if some transaction Tj wants to read value updated or written by some 	other transaction Ti, then the commit of Tj must read it after the commit of Ti.</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51169" y="203228"/>
            <a:ext cx="11039613" cy="6013450"/>
          </a:xfrm>
        </p:spPr>
        <p:txBody>
          <a:bodyPr>
            <a:normAutofit/>
          </a:bodyPr>
          <a:lstStyle/>
          <a:p>
            <a:pPr algn="l"/>
            <a:r>
              <a:rPr lang="en-US" dirty="0"/>
              <a:t>Two operations in a schedule are said to </a:t>
            </a:r>
            <a:r>
              <a:rPr lang="en-US" b="1" dirty="0"/>
              <a:t>conflict</a:t>
            </a:r>
            <a:r>
              <a:rPr lang="en-US" dirty="0"/>
              <a:t> if they satisfy the following condition.</a:t>
            </a:r>
          </a:p>
          <a:p>
            <a:pPr algn="l"/>
            <a:r>
              <a:rPr lang="en-US" dirty="0"/>
              <a:t>	* They belongs to different transactions;</a:t>
            </a:r>
          </a:p>
          <a:p>
            <a:pPr algn="l"/>
            <a:r>
              <a:rPr lang="en-US" dirty="0"/>
              <a:t>	* they access the same item X;</a:t>
            </a:r>
          </a:p>
          <a:p>
            <a:pPr algn="l"/>
            <a:r>
              <a:rPr lang="en-US" dirty="0"/>
              <a:t>	* At least one of the operations is a </a:t>
            </a:r>
            <a:r>
              <a:rPr lang="en-US" dirty="0" err="1"/>
              <a:t>write_item</a:t>
            </a:r>
            <a:r>
              <a:rPr lang="en-US" dirty="0"/>
              <a:t>(X);</a:t>
            </a:r>
          </a:p>
          <a:p>
            <a:pPr algn="l"/>
            <a:r>
              <a:rPr lang="en-US" b="1" dirty="0">
                <a:sym typeface="+mn-ea"/>
              </a:rPr>
              <a:t>Sa - r1(X); r2(X); W1(X); r1(Y); W2(X); W1(Y)</a:t>
            </a:r>
            <a:endParaRPr lang="en-US" dirty="0"/>
          </a:p>
          <a:p>
            <a:pPr algn="l"/>
            <a:endParaRPr lang="en-US" dirty="0"/>
          </a:p>
          <a:p>
            <a:pPr algn="l"/>
            <a:r>
              <a:rPr lang="en-US" dirty="0"/>
              <a:t>Sa - 	r1(X) and W2(X) conflict</a:t>
            </a:r>
          </a:p>
          <a:p>
            <a:pPr algn="l"/>
            <a:r>
              <a:rPr lang="en-US" dirty="0"/>
              <a:t>	r2(X) and W1(X)</a:t>
            </a:r>
          </a:p>
          <a:p>
            <a:pPr algn="l"/>
            <a:r>
              <a:rPr lang="en-US" dirty="0"/>
              <a:t>	W1(X) and W2(X)</a:t>
            </a:r>
          </a:p>
          <a:p>
            <a:pPr algn="l"/>
            <a:r>
              <a:rPr lang="en-US" b="1" dirty="0"/>
              <a:t>Non-Conflict</a:t>
            </a:r>
            <a:endParaRPr lang="en-US" dirty="0"/>
          </a:p>
          <a:p>
            <a:pPr algn="l"/>
            <a:r>
              <a:rPr lang="en-US" dirty="0"/>
              <a:t>	r1(X) and r2(X)</a:t>
            </a:r>
          </a:p>
          <a:p>
            <a:pPr algn="l"/>
            <a:r>
              <a:rPr lang="en-US" dirty="0"/>
              <a:t>	W2(X) and W1(Y)</a:t>
            </a:r>
          </a:p>
          <a:p>
            <a:pPr algn="l"/>
            <a:r>
              <a:rPr lang="en-US" dirty="0"/>
              <a:t>	r1(X) and W1(X)</a:t>
            </a:r>
            <a:endParaRPr lang="en-US" b="1" dirty="0"/>
          </a:p>
          <a:p>
            <a:pPr algn="l"/>
            <a:endParaRPr lang="en-US" b="1"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61060" y="315595"/>
            <a:ext cx="11330940" cy="6226810"/>
          </a:xfrm>
        </p:spPr>
        <p:txBody>
          <a:bodyPr/>
          <a:lstStyle/>
          <a:p>
            <a:pPr algn="l"/>
            <a:r>
              <a:rPr lang="en-US" dirty="0"/>
              <a:t>COMPLETE SCHEDULE</a:t>
            </a:r>
          </a:p>
          <a:p>
            <a:pPr algn="l"/>
            <a:r>
              <a:rPr lang="en-US" dirty="0"/>
              <a:t> A schedule of 'n' transactions T1,T2,T3,...Tn is said to be a complete schedule if the following conditions hold:</a:t>
            </a:r>
          </a:p>
          <a:p>
            <a:pPr algn="l"/>
            <a:endParaRPr lang="en-US" dirty="0"/>
          </a:p>
          <a:p>
            <a:pPr algn="l"/>
            <a:r>
              <a:rPr lang="en-US" dirty="0"/>
              <a:t>     1. 	The operations in S are exactly those operations in T1, T2,....Tn including a commit </a:t>
            </a:r>
          </a:p>
          <a:p>
            <a:pPr algn="l"/>
            <a:r>
              <a:rPr lang="en-US" dirty="0"/>
              <a:t>	or abort operations as the last operation for each transaction in the schedule.</a:t>
            </a:r>
          </a:p>
          <a:p>
            <a:pPr algn="l"/>
            <a:r>
              <a:rPr lang="en-US" dirty="0"/>
              <a:t>    2.	For any pair of operations from the same transaction </a:t>
            </a:r>
            <a:r>
              <a:rPr lang="en-US" dirty="0" err="1"/>
              <a:t>Ti</a:t>
            </a:r>
            <a:r>
              <a:rPr lang="en-US" dirty="0"/>
              <a:t>, their order of appearance 	in S is the same as their order of appearance in </a:t>
            </a:r>
            <a:r>
              <a:rPr lang="en-US" dirty="0" err="1"/>
              <a:t>Ti</a:t>
            </a:r>
            <a:r>
              <a:rPr lang="en-US" dirty="0"/>
              <a:t>.</a:t>
            </a:r>
          </a:p>
          <a:p>
            <a:pPr algn="l"/>
            <a:r>
              <a:rPr lang="en-US" dirty="0"/>
              <a:t>    3.	For any Two conflicting operations, one of the two must occur before the other in </a:t>
            </a:r>
          </a:p>
          <a:p>
            <a:pPr algn="l"/>
            <a:r>
              <a:rPr lang="en-US" dirty="0"/>
              <a:t>	the schedule. </a:t>
            </a:r>
          </a:p>
          <a:p>
            <a:pPr algn="l"/>
            <a:r>
              <a:rPr lang="en-US" dirty="0"/>
              <a:t>PARTIAL ORDER SCHEDULE</a:t>
            </a:r>
          </a:p>
          <a:p>
            <a:pPr algn="l"/>
            <a:r>
              <a:rPr lang="en-US" dirty="0"/>
              <a:t>allows for two non-conflicting operations to occur in the schedule without defining which occurs first.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2895" y="336550"/>
            <a:ext cx="11500485" cy="6185535"/>
          </a:xfrm>
        </p:spPr>
        <p:txBody>
          <a:bodyPr/>
          <a:lstStyle/>
          <a:p>
            <a:endParaRPr lang="en-US"/>
          </a:p>
        </p:txBody>
      </p:sp>
      <p:pic>
        <p:nvPicPr>
          <p:cNvPr id="5" name="Picture 4" descr="Untitled"/>
          <p:cNvPicPr>
            <a:picLocks noChangeAspect="1"/>
          </p:cNvPicPr>
          <p:nvPr/>
        </p:nvPicPr>
        <p:blipFill>
          <a:blip r:embed="rId2" cstate="print"/>
          <a:stretch>
            <a:fillRect/>
          </a:stretch>
        </p:blipFill>
        <p:spPr>
          <a:xfrm>
            <a:off x="1066800" y="335915"/>
            <a:ext cx="10058400" cy="5880735"/>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7025" y="178435"/>
            <a:ext cx="11395710" cy="6424295"/>
          </a:xfrm>
        </p:spPr>
        <p:txBody>
          <a:bodyPr/>
          <a:lstStyle/>
          <a:p>
            <a:r>
              <a:rPr lang="en-US" dirty="0">
                <a:latin typeface="Times New Roman" panose="02020603050405020304" pitchFamily="18" charset="0"/>
                <a:cs typeface="Times New Roman" panose="02020603050405020304" pitchFamily="18" charset="0"/>
              </a:rPr>
              <a:t>Serial Schedules:</a:t>
            </a:r>
          </a:p>
          <a:p>
            <a:pPr lvl="1" algn="just"/>
            <a:r>
              <a:rPr lang="en-US" dirty="0">
                <a:latin typeface="Times New Roman" panose="02020603050405020304" pitchFamily="18" charset="0"/>
                <a:cs typeface="Times New Roman" panose="02020603050405020304" pitchFamily="18" charset="0"/>
              </a:rPr>
              <a:t>Schedules in which the transactions are executed non-interleaved, i.e., a serial schedule is one in which no transaction starts until a running transaction has ended are called serial schedules.</a:t>
            </a:r>
          </a:p>
          <a:p>
            <a:pPr lvl="1" algn="just"/>
            <a:r>
              <a:rPr lang="en-US" dirty="0">
                <a:latin typeface="Times New Roman" panose="02020603050405020304" pitchFamily="18" charset="0"/>
                <a:cs typeface="Times New Roman" panose="02020603050405020304" pitchFamily="18" charset="0"/>
              </a:rPr>
              <a:t>In Serial schedule, a transaction is executed completely before starting the execution of another transaction. In other words, you can say that in serial schedule, a transaction does not start execution until the currently running transaction finished execution. </a:t>
            </a:r>
          </a:p>
          <a:p>
            <a:pPr lvl="1"/>
            <a:endParaRPr lang="en-US" dirty="0">
              <a:latin typeface="Times New Roman" panose="02020603050405020304" pitchFamily="18" charset="0"/>
              <a:cs typeface="Times New Roman" panose="02020603050405020304" pitchFamily="18" charset="0"/>
            </a:endParaRPr>
          </a:p>
          <a:p>
            <a:pPr marL="457200" lvl="1" indent="0">
              <a:buNone/>
            </a:pPr>
            <a:endParaRPr lang="en-US" dirty="0">
              <a:latin typeface="Times New Roman" panose="02020603050405020304" pitchFamily="18" charset="0"/>
              <a:cs typeface="Times New Roman" panose="02020603050405020304" pitchFamily="18" charset="0"/>
            </a:endParaRPr>
          </a:p>
        </p:txBody>
      </p:sp>
      <p:graphicFrame>
        <p:nvGraphicFramePr>
          <p:cNvPr id="7" name="Object 6"/>
          <p:cNvGraphicFramePr>
            <a:graphicFrameLocks noChangeAspect="1"/>
          </p:cNvGraphicFramePr>
          <p:nvPr>
            <p:extLst>
              <p:ext uri="{D42A27DB-BD31-4B8C-83A1-F6EECF244321}">
                <p14:modId xmlns:p14="http://schemas.microsoft.com/office/powerpoint/2010/main" xmlns="" val="2866852301"/>
              </p:ext>
            </p:extLst>
          </p:nvPr>
        </p:nvGraphicFramePr>
        <p:xfrm>
          <a:off x="1050290" y="2959293"/>
          <a:ext cx="4448810" cy="3587115"/>
        </p:xfrm>
        <a:graphic>
          <a:graphicData uri="http://schemas.openxmlformats.org/presentationml/2006/ole">
            <p:oleObj spid="_x0000_s1034" name="Bitmap Image" r:id="rId3" imgW="3552381" imgH="3180952" progId="PBrush">
              <p:embed/>
            </p:oleObj>
          </a:graphicData>
        </a:graphic>
      </p:graphicFrame>
      <p:graphicFrame>
        <p:nvGraphicFramePr>
          <p:cNvPr id="11" name="Object 10"/>
          <p:cNvGraphicFramePr>
            <a:graphicFrameLocks noChangeAspect="1"/>
          </p:cNvGraphicFramePr>
          <p:nvPr/>
        </p:nvGraphicFramePr>
        <p:xfrm>
          <a:off x="6222365" y="2845435"/>
          <a:ext cx="4745355" cy="3757930"/>
        </p:xfrm>
        <a:graphic>
          <a:graphicData uri="http://schemas.openxmlformats.org/presentationml/2006/ole">
            <p:oleObj spid="_x0000_s1035" r:id="rId4" imgW="3352381" imgH="2952381" progId="PBrush">
              <p:embed/>
            </p:oleObj>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45440" y="308610"/>
            <a:ext cx="11543030" cy="6241415"/>
          </a:xfrm>
        </p:spPr>
        <p:txBody>
          <a:bodyPr/>
          <a:lstStyle/>
          <a:p>
            <a:pPr algn="l"/>
            <a:r>
              <a:rPr lang="en-US" b="1" dirty="0">
                <a:latin typeface="Times New Roman" panose="02020603050405020304" pitchFamily="18" charset="0"/>
                <a:cs typeface="Times New Roman" panose="02020603050405020304" pitchFamily="18" charset="0"/>
                <a:sym typeface="+mn-ea"/>
              </a:rPr>
              <a:t>Non-Serial Schedule</a:t>
            </a:r>
            <a:endParaRPr lang="en-US" dirty="0">
              <a:latin typeface="Times New Roman" panose="02020603050405020304" pitchFamily="18" charset="0"/>
              <a:cs typeface="Times New Roman" panose="02020603050405020304" pitchFamily="18" charset="0"/>
            </a:endParaRPr>
          </a:p>
          <a:p>
            <a:pPr algn="l"/>
            <a:r>
              <a:rPr lang="en-US" dirty="0">
                <a:latin typeface="Times New Roman" panose="02020603050405020304" pitchFamily="18" charset="0"/>
                <a:cs typeface="Times New Roman" panose="02020603050405020304" pitchFamily="18" charset="0"/>
                <a:sym typeface="+mn-ea"/>
              </a:rPr>
              <a:t>	This is a type of Scheduling where the operations of multiple transactions are 	interleaved. This might lead to a rise in the concurrency problem.</a:t>
            </a:r>
            <a:endParaRPr lang="en-US" dirty="0">
              <a:latin typeface="Times New Roman" panose="02020603050405020304" pitchFamily="18" charset="0"/>
              <a:cs typeface="Times New Roman" panose="02020603050405020304" pitchFamily="18" charset="0"/>
            </a:endParaRPr>
          </a:p>
          <a:p>
            <a:pPr algn="l"/>
            <a:r>
              <a:rPr lang="en-US" dirty="0">
                <a:latin typeface="Times New Roman" panose="02020603050405020304" pitchFamily="18" charset="0"/>
                <a:cs typeface="Times New Roman" panose="02020603050405020304" pitchFamily="18" charset="0"/>
                <a:sym typeface="+mn-ea"/>
              </a:rPr>
              <a:t>	If interleaving of operations is allowed, then there will be non-serial schedule.</a:t>
            </a:r>
            <a:endParaRPr lang="en-US" dirty="0">
              <a:latin typeface="Times New Roman" panose="02020603050405020304" pitchFamily="18" charset="0"/>
              <a:cs typeface="Times New Roman" panose="02020603050405020304" pitchFamily="18" charset="0"/>
            </a:endParaRPr>
          </a:p>
          <a:p>
            <a:pPr algn="l"/>
            <a:r>
              <a:rPr lang="en-US" dirty="0">
                <a:latin typeface="Times New Roman" panose="02020603050405020304" pitchFamily="18" charset="0"/>
                <a:cs typeface="Times New Roman" panose="02020603050405020304" pitchFamily="18" charset="0"/>
                <a:sym typeface="+mn-ea"/>
              </a:rPr>
              <a:t>	It contains many possible orders in which the system can execute the individual 	operations of the transactions.</a:t>
            </a:r>
            <a:endParaRPr lang="en-US" dirty="0">
              <a:latin typeface="Times New Roman" panose="02020603050405020304" pitchFamily="18" charset="0"/>
              <a:cs typeface="Times New Roman" panose="02020603050405020304" pitchFamily="18" charset="0"/>
            </a:endParaRPr>
          </a:p>
        </p:txBody>
      </p:sp>
      <p:graphicFrame>
        <p:nvGraphicFramePr>
          <p:cNvPr id="4" name="Object 3"/>
          <p:cNvGraphicFramePr>
            <a:graphicFrameLocks noChangeAspect="1"/>
          </p:cNvGraphicFramePr>
          <p:nvPr>
            <p:extLst>
              <p:ext uri="{D42A27DB-BD31-4B8C-83A1-F6EECF244321}">
                <p14:modId xmlns:p14="http://schemas.microsoft.com/office/powerpoint/2010/main" xmlns="" val="2569219337"/>
              </p:ext>
            </p:extLst>
          </p:nvPr>
        </p:nvGraphicFramePr>
        <p:xfrm>
          <a:off x="2125980" y="2830706"/>
          <a:ext cx="3990975" cy="3893185"/>
        </p:xfrm>
        <a:graphic>
          <a:graphicData uri="http://schemas.openxmlformats.org/presentationml/2006/ole">
            <p:oleObj spid="_x0000_s2058" r:id="rId3" imgW="3505689" imgH="2905531" progId="PBrush">
              <p:embed/>
            </p:oleObj>
          </a:graphicData>
        </a:graphic>
      </p:graphicFrame>
      <p:graphicFrame>
        <p:nvGraphicFramePr>
          <p:cNvPr id="9" name="Object 8"/>
          <p:cNvGraphicFramePr>
            <a:graphicFrameLocks noChangeAspect="1"/>
          </p:cNvGraphicFramePr>
          <p:nvPr/>
        </p:nvGraphicFramePr>
        <p:xfrm>
          <a:off x="6619875" y="2628900"/>
          <a:ext cx="4105275" cy="4034790"/>
        </p:xfrm>
        <a:graphic>
          <a:graphicData uri="http://schemas.openxmlformats.org/presentationml/2006/ole">
            <p:oleObj spid="_x0000_s2059" r:id="rId4" imgW="3323810" imgH="2943636" progId="PBrush">
              <p:embed/>
            </p:oleObj>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32410" y="195580"/>
            <a:ext cx="11784330" cy="6482715"/>
          </a:xfrm>
        </p:spPr>
        <p:txBody>
          <a:bodyPr>
            <a:normAutofit/>
          </a:bodyPr>
          <a:lstStyle/>
          <a:p>
            <a:pPr algn="l"/>
            <a:r>
              <a:rPr lang="en-US" dirty="0">
                <a:latin typeface="Times New Roman" panose="02020603050405020304" pitchFamily="18" charset="0"/>
                <a:cs typeface="Times New Roman" panose="02020603050405020304" pitchFamily="18" charset="0"/>
              </a:rPr>
              <a:t>Serializable</a:t>
            </a:r>
          </a:p>
          <a:p>
            <a:pPr algn="l"/>
            <a:r>
              <a:rPr lang="en-US" dirty="0">
                <a:latin typeface="Times New Roman" panose="02020603050405020304" pitchFamily="18" charset="0"/>
                <a:cs typeface="Times New Roman" panose="02020603050405020304" pitchFamily="18" charset="0"/>
              </a:rPr>
              <a:t>	The non-serial schedule is said to be in a serializable schedule, only when it is 	equivalent to the serial schedules, for an n number of transactions.</a:t>
            </a:r>
          </a:p>
          <a:p>
            <a:pPr algn="l"/>
            <a:endParaRPr lang="en-US" dirty="0">
              <a:latin typeface="Times New Roman" panose="02020603050405020304" pitchFamily="18" charset="0"/>
              <a:cs typeface="Times New Roman" panose="02020603050405020304" pitchFamily="18" charset="0"/>
            </a:endParaRPr>
          </a:p>
          <a:p>
            <a:pPr algn="l"/>
            <a:r>
              <a:rPr lang="en-US" dirty="0">
                <a:latin typeface="Times New Roman" panose="02020603050405020304" pitchFamily="18" charset="0"/>
                <a:cs typeface="Times New Roman" panose="02020603050405020304" pitchFamily="18" charset="0"/>
              </a:rPr>
              <a:t>	It is mainly used in the Non-Serial scheduling to verify whether the scheduling 	will lead to any inconsistency or not.</a:t>
            </a:r>
          </a:p>
          <a:p>
            <a:pPr algn="l"/>
            <a:endParaRPr lang="en-US" dirty="0">
              <a:latin typeface="Times New Roman" panose="02020603050405020304" pitchFamily="18" charset="0"/>
              <a:cs typeface="Times New Roman" panose="02020603050405020304" pitchFamily="18" charset="0"/>
            </a:endParaRPr>
          </a:p>
          <a:p>
            <a:pPr algn="l"/>
            <a:r>
              <a:rPr lang="en-US" dirty="0">
                <a:latin typeface="Times New Roman" panose="02020603050405020304" pitchFamily="18" charset="0"/>
                <a:cs typeface="Times New Roman" panose="02020603050405020304" pitchFamily="18" charset="0"/>
              </a:rPr>
              <a:t>	A serializable schedule helps in improving both resource utilization and CPU 	throughput. These are of two types</a:t>
            </a:r>
          </a:p>
          <a:p>
            <a:pPr algn="just"/>
            <a:r>
              <a:rPr lang="en-US" dirty="0">
                <a:latin typeface="Times New Roman" panose="02020603050405020304" pitchFamily="18" charset="0"/>
                <a:cs typeface="Times New Roman" panose="02020603050405020304" pitchFamily="18" charset="0"/>
              </a:rPr>
              <a:t>	S</a:t>
            </a:r>
            <a:r>
              <a:rPr lang="en-US" dirty="0">
                <a:latin typeface="Times New Roman" panose="02020603050405020304" pitchFamily="18" charset="0"/>
                <a:cs typeface="Times New Roman" panose="02020603050405020304" pitchFamily="18" charset="0"/>
                <a:sym typeface="+mn-ea"/>
              </a:rPr>
              <a:t>erial schedules have less resource utilization and low throughput. To improve it, 	two are more transactions are run concurrently. But concurrency of transactions may lead to inconsistency in database. To avoid this, we need to check whether 	these concurrent schedules are serializable or not.</a:t>
            </a:r>
            <a:endParaRPr lang="en-US" dirty="0">
              <a:latin typeface="Times New Roman" panose="02020603050405020304" pitchFamily="18" charset="0"/>
              <a:cs typeface="Times New Roman" panose="02020603050405020304" pitchFamily="18" charset="0"/>
            </a:endParaRPr>
          </a:p>
          <a:p>
            <a:pPr algn="l"/>
            <a:endParaRPr lang="en-US" dirty="0">
              <a:latin typeface="Times New Roman" panose="02020603050405020304" pitchFamily="18" charset="0"/>
              <a:cs typeface="Times New Roman" panose="02020603050405020304" pitchFamily="18" charset="0"/>
              <a:sym typeface="+mn-ea"/>
            </a:endParaRPr>
          </a:p>
          <a:p>
            <a:pPr algn="l"/>
            <a:endParaRPr lang="en-US"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47570" y="714752"/>
            <a:ext cx="9222077" cy="5936974"/>
          </a:xfrm>
        </p:spPr>
        <p:txBody>
          <a:bodyPr>
            <a:normAutofit fontScale="82500" lnSpcReduction="20000"/>
          </a:bodyPr>
          <a:lstStyle/>
          <a:p>
            <a:pPr algn="l"/>
            <a:r>
              <a:rPr lang="en-US" b="1" dirty="0">
                <a:latin typeface="Times New Roman" panose="02020603050405020304" pitchFamily="18" charset="0"/>
                <a:cs typeface="Times New Roman" panose="02020603050405020304" pitchFamily="18" charset="0"/>
                <a:sym typeface="+mn-ea"/>
              </a:rPr>
              <a:t>Conflict Serializable:</a:t>
            </a:r>
            <a:endParaRPr lang="en-US" b="1" dirty="0">
              <a:latin typeface="Times New Roman" panose="02020603050405020304" pitchFamily="18" charset="0"/>
              <a:cs typeface="Times New Roman" panose="02020603050405020304" pitchFamily="18" charset="0"/>
            </a:endParaRPr>
          </a:p>
          <a:p>
            <a:pPr marL="0" indent="0" algn="just">
              <a:buNone/>
            </a:pPr>
            <a:r>
              <a:rPr lang="en-US" sz="3000" dirty="0">
                <a:latin typeface="Times New Roman" panose="02020603050405020304" pitchFamily="18" charset="0"/>
                <a:cs typeface="Times New Roman" panose="02020603050405020304" pitchFamily="18" charset="0"/>
                <a:sym typeface="+mn-ea"/>
              </a:rPr>
              <a:t>	</a:t>
            </a:r>
            <a:r>
              <a:rPr lang="en-US" b="1" dirty="0">
                <a:latin typeface="Times New Roman" panose="02020603050405020304" pitchFamily="18" charset="0"/>
                <a:cs typeface="Times New Roman" panose="02020603050405020304" pitchFamily="18" charset="0"/>
                <a:sym typeface="+mn-ea"/>
              </a:rPr>
              <a:t>A schedule is called conflict serializable if it can be transformed into a serial schedule by swapping non-conflicting operations. Two operations are said to be conflicting if following conditions satisfy:</a:t>
            </a:r>
          </a:p>
          <a:p>
            <a:pPr marL="0" indent="0" algn="l">
              <a:buNone/>
            </a:pPr>
            <a:endParaRPr lang="en-US" b="1" dirty="0">
              <a:latin typeface="Times New Roman" panose="02020603050405020304" pitchFamily="18" charset="0"/>
              <a:cs typeface="Times New Roman" panose="02020603050405020304" pitchFamily="18" charset="0"/>
            </a:endParaRPr>
          </a:p>
          <a:p>
            <a:pPr algn="l"/>
            <a:r>
              <a:rPr lang="en-US" dirty="0">
                <a:latin typeface="Times New Roman" panose="02020603050405020304" pitchFamily="18" charset="0"/>
                <a:cs typeface="Times New Roman" panose="02020603050405020304" pitchFamily="18" charset="0"/>
                <a:sym typeface="+mn-ea"/>
              </a:rPr>
              <a:t>They belong to different transactions, </a:t>
            </a:r>
          </a:p>
          <a:p>
            <a:pPr algn="l"/>
            <a:r>
              <a:rPr lang="en-US" dirty="0">
                <a:latin typeface="Times New Roman" panose="02020603050405020304" pitchFamily="18" charset="0"/>
                <a:cs typeface="Times New Roman" panose="02020603050405020304" pitchFamily="18" charset="0"/>
                <a:sym typeface="+mn-ea"/>
              </a:rPr>
              <a:t>They operate on the same data item, </a:t>
            </a:r>
          </a:p>
          <a:p>
            <a:pPr algn="l"/>
            <a:r>
              <a:rPr lang="en-US" dirty="0">
                <a:latin typeface="Times New Roman" panose="02020603050405020304" pitchFamily="18" charset="0"/>
                <a:cs typeface="Times New Roman" panose="02020603050405020304" pitchFamily="18" charset="0"/>
                <a:sym typeface="+mn-ea"/>
              </a:rPr>
              <a:t>At Least one of them is a write operation</a:t>
            </a:r>
            <a:endParaRPr lang="en-US" dirty="0">
              <a:latin typeface="Times New Roman" panose="02020603050405020304" pitchFamily="18" charset="0"/>
              <a:cs typeface="Times New Roman" panose="02020603050405020304" pitchFamily="18" charset="0"/>
            </a:endParaRPr>
          </a:p>
          <a:p>
            <a:pPr marL="0" indent="0" algn="l">
              <a:buNone/>
            </a:pPr>
            <a:r>
              <a:rPr lang="en-US" dirty="0">
                <a:latin typeface="Times New Roman" panose="02020603050405020304" pitchFamily="18" charset="0"/>
                <a:cs typeface="Times New Roman" panose="02020603050405020304" pitchFamily="18" charset="0"/>
              </a:rPr>
              <a:t>T1         T2</a:t>
            </a:r>
          </a:p>
          <a:p>
            <a:pPr marL="0" indent="0" algn="l">
              <a:buNone/>
            </a:pPr>
            <a:r>
              <a:rPr lang="en-US" dirty="0">
                <a:latin typeface="Times New Roman" panose="02020603050405020304" pitchFamily="18" charset="0"/>
                <a:cs typeface="Times New Roman" panose="02020603050405020304" pitchFamily="18" charset="0"/>
              </a:rPr>
              <a:t>-----     ------    </a:t>
            </a:r>
          </a:p>
          <a:p>
            <a:pPr marL="0" indent="0" algn="l">
              <a:buNone/>
            </a:pPr>
            <a:r>
              <a:rPr lang="en-US" dirty="0">
                <a:latin typeface="Times New Roman" panose="02020603050405020304" pitchFamily="18" charset="0"/>
                <a:cs typeface="Times New Roman" panose="02020603050405020304" pitchFamily="18" charset="0"/>
              </a:rPr>
              <a:t>R(A)</a:t>
            </a:r>
          </a:p>
          <a:p>
            <a:pPr marL="0" indent="0" algn="l">
              <a:buNone/>
            </a:pPr>
            <a:r>
              <a:rPr lang="en-US" dirty="0">
                <a:latin typeface="Times New Roman" panose="02020603050405020304" pitchFamily="18" charset="0"/>
                <a:cs typeface="Times New Roman" panose="02020603050405020304" pitchFamily="18" charset="0"/>
              </a:rPr>
              <a:t>R(B)</a:t>
            </a:r>
          </a:p>
          <a:p>
            <a:pPr marL="0" indent="0" algn="l">
              <a:buNone/>
            </a:pPr>
            <a:r>
              <a:rPr lang="en-US" dirty="0">
                <a:latin typeface="Times New Roman" panose="02020603050405020304" pitchFamily="18" charset="0"/>
                <a:cs typeface="Times New Roman" panose="02020603050405020304" pitchFamily="18" charset="0"/>
              </a:rPr>
              <a:t>          R(A)                             </a:t>
            </a:r>
          </a:p>
          <a:p>
            <a:pPr marL="0" indent="0" algn="l">
              <a:buNone/>
            </a:pPr>
            <a:r>
              <a:rPr lang="en-US" dirty="0">
                <a:latin typeface="Times New Roman" panose="02020603050405020304" pitchFamily="18" charset="0"/>
                <a:cs typeface="Times New Roman" panose="02020603050405020304" pitchFamily="18" charset="0"/>
              </a:rPr>
              <a:t>          R(B)</a:t>
            </a:r>
          </a:p>
          <a:p>
            <a:pPr marL="0" indent="0" algn="l">
              <a:buNone/>
            </a:pPr>
            <a:r>
              <a:rPr lang="en-US" dirty="0">
                <a:latin typeface="Times New Roman" panose="02020603050405020304" pitchFamily="18" charset="0"/>
                <a:cs typeface="Times New Roman" panose="02020603050405020304" pitchFamily="18" charset="0"/>
              </a:rPr>
              <a:t>          W(B)</a:t>
            </a:r>
          </a:p>
          <a:p>
            <a:pPr marL="0" indent="0" algn="l">
              <a:buNone/>
            </a:pPr>
            <a:r>
              <a:rPr lang="en-US" dirty="0">
                <a:latin typeface="Times New Roman" panose="02020603050405020304" pitchFamily="18" charset="0"/>
                <a:cs typeface="Times New Roman" panose="02020603050405020304" pitchFamily="18" charset="0"/>
              </a:rPr>
              <a:t>W(A)</a:t>
            </a:r>
          </a:p>
        </p:txBody>
      </p:sp>
      <p:sp>
        <p:nvSpPr>
          <p:cNvPr id="5" name="TextBox 4">
            <a:extLst>
              <a:ext uri="{FF2B5EF4-FFF2-40B4-BE49-F238E27FC236}">
                <a16:creationId xmlns:a16="http://schemas.microsoft.com/office/drawing/2014/main" xmlns="" id="{3C8A7EE3-38C1-4043-9415-E1CE0CEEAFC5}"/>
              </a:ext>
            </a:extLst>
          </p:cNvPr>
          <p:cNvSpPr txBox="1"/>
          <p:nvPr/>
        </p:nvSpPr>
        <p:spPr>
          <a:xfrm>
            <a:off x="662609" y="206274"/>
            <a:ext cx="6096000" cy="461665"/>
          </a:xfrm>
          <a:prstGeom prst="rect">
            <a:avLst/>
          </a:prstGeom>
          <a:noFill/>
        </p:spPr>
        <p:txBody>
          <a:bodyPr wrap="square">
            <a:spAutoFit/>
          </a:bodyPr>
          <a:lstStyle/>
          <a:p>
            <a:r>
              <a:rPr lang="en-US" sz="2400" b="1" dirty="0">
                <a:latin typeface="Times New Roman" panose="02020603050405020304" pitchFamily="18" charset="0"/>
                <a:cs typeface="Times New Roman" panose="02020603050405020304" pitchFamily="18" charset="0"/>
                <a:sym typeface="+mn-ea"/>
              </a:rPr>
              <a:t> Conflict Serializable and View Serializable</a:t>
            </a:r>
            <a:endParaRPr lang="en-IN" sz="2400" b="1"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8755" y="262890"/>
            <a:ext cx="11750675" cy="6361430"/>
          </a:xfrm>
        </p:spPr>
        <p:txBody>
          <a:bodyPr/>
          <a:lstStyle/>
          <a:p>
            <a:r>
              <a:rPr lang="en-US" sz="3600" dirty="0"/>
              <a:t>To convert this schedule into a serial schedule we must have to swap the R(A) operation of transaction T2 with the W(A) operation of transaction T1. However we cannot swap these two operations because they are conflicting operations, thus we can say that this given schedule is not Conflict Serializable.</a:t>
            </a:r>
            <a:endParaRPr lang="en-US" dirty="0"/>
          </a:p>
          <a:p>
            <a:endParaRPr lang="en-US" dirty="0"/>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2636" y="364490"/>
            <a:ext cx="5052060" cy="5390722"/>
          </a:xfrm>
        </p:spPr>
        <p:txBody>
          <a:bodyPr>
            <a:normAutofit fontScale="90000"/>
          </a:bodyPr>
          <a:lstStyle/>
          <a:p>
            <a:r>
              <a:rPr lang="en-US" sz="3000" dirty="0">
                <a:sym typeface="+mn-ea"/>
              </a:rPr>
              <a:t/>
            </a:r>
            <a:br>
              <a:rPr lang="en-US" sz="3000" dirty="0">
                <a:sym typeface="+mn-ea"/>
              </a:rPr>
            </a:br>
            <a:r>
              <a:rPr lang="en-US" sz="3000" b="1" dirty="0">
                <a:sym typeface="+mn-ea"/>
              </a:rPr>
              <a:t>Example 1 – Conflict Serializable.</a:t>
            </a:r>
            <a:r>
              <a:rPr lang="en-US" sz="3000" dirty="0">
                <a:sym typeface="+mn-ea"/>
              </a:rPr>
              <a:t/>
            </a:r>
            <a:br>
              <a:rPr lang="en-US" sz="3000" dirty="0">
                <a:sym typeface="+mn-ea"/>
              </a:rPr>
            </a:br>
            <a:r>
              <a:rPr lang="en-US" sz="3000" dirty="0">
                <a:sym typeface="+mn-ea"/>
              </a:rPr>
              <a:t/>
            </a:r>
            <a:br>
              <a:rPr lang="en-US" sz="3000" dirty="0">
                <a:sym typeface="+mn-ea"/>
              </a:rPr>
            </a:br>
            <a:r>
              <a:rPr lang="en-US" sz="3000" dirty="0">
                <a:sym typeface="+mn-ea"/>
              </a:rPr>
              <a:t>T1         T2</a:t>
            </a:r>
            <a:br>
              <a:rPr lang="en-US" sz="3000" dirty="0">
                <a:sym typeface="+mn-ea"/>
              </a:rPr>
            </a:br>
            <a:r>
              <a:rPr lang="en-US" sz="3000" dirty="0">
                <a:sym typeface="+mn-ea"/>
              </a:rPr>
              <a:t>-----     ------</a:t>
            </a:r>
            <a:br>
              <a:rPr lang="en-US" sz="3000" dirty="0">
                <a:sym typeface="+mn-ea"/>
              </a:rPr>
            </a:br>
            <a:r>
              <a:rPr lang="en-US" sz="3000" dirty="0">
                <a:sym typeface="+mn-ea"/>
              </a:rPr>
              <a:t>R(A)</a:t>
            </a:r>
            <a:br>
              <a:rPr lang="en-US" sz="3000" dirty="0">
                <a:sym typeface="+mn-ea"/>
              </a:rPr>
            </a:br>
            <a:r>
              <a:rPr lang="en-US" sz="3000" dirty="0">
                <a:sym typeface="+mn-ea"/>
              </a:rPr>
              <a:t>          R(A)</a:t>
            </a:r>
            <a:br>
              <a:rPr lang="en-US" sz="3000" dirty="0">
                <a:sym typeface="+mn-ea"/>
              </a:rPr>
            </a:br>
            <a:r>
              <a:rPr lang="en-US" sz="3000" dirty="0">
                <a:sym typeface="+mn-ea"/>
              </a:rPr>
              <a:t>          R(B)</a:t>
            </a:r>
            <a:br>
              <a:rPr lang="en-US" sz="3000" dirty="0">
                <a:sym typeface="+mn-ea"/>
              </a:rPr>
            </a:br>
            <a:r>
              <a:rPr lang="en-US" sz="3000" dirty="0">
                <a:sym typeface="+mn-ea"/>
              </a:rPr>
              <a:t>          W(B)      </a:t>
            </a:r>
            <a:br>
              <a:rPr lang="en-US" sz="3000" dirty="0">
                <a:sym typeface="+mn-ea"/>
              </a:rPr>
            </a:br>
            <a:r>
              <a:rPr lang="en-US" sz="3000" dirty="0">
                <a:sym typeface="+mn-ea"/>
              </a:rPr>
              <a:t>R(B)</a:t>
            </a:r>
            <a:br>
              <a:rPr lang="en-US" sz="3000" dirty="0">
                <a:sym typeface="+mn-ea"/>
              </a:rPr>
            </a:br>
            <a:r>
              <a:rPr lang="en-US" sz="3000" dirty="0">
                <a:sym typeface="+mn-ea"/>
              </a:rPr>
              <a:t>W(A)</a:t>
            </a:r>
            <a:r>
              <a:rPr lang="en-US" dirty="0"/>
              <a:t/>
            </a:r>
            <a:br>
              <a:rPr lang="en-US" dirty="0"/>
            </a:br>
            <a:r>
              <a:rPr lang="en-US" dirty="0">
                <a:sym typeface="+mn-ea"/>
              </a:rPr>
              <a:t/>
            </a:r>
            <a:br>
              <a:rPr lang="en-US" dirty="0">
                <a:sym typeface="+mn-ea"/>
              </a:rPr>
            </a:br>
            <a:r>
              <a:rPr lang="en-US" sz="2400" b="1" dirty="0">
                <a:sym typeface="+mn-ea"/>
              </a:rPr>
              <a:t>Lets swap non-conflicting operations:</a:t>
            </a:r>
            <a:br>
              <a:rPr lang="en-US" sz="2400" b="1" dirty="0">
                <a:sym typeface="+mn-ea"/>
              </a:rPr>
            </a:br>
            <a:r>
              <a:rPr lang="en-US" sz="2400" b="1" dirty="0">
                <a:sym typeface="+mn-ea"/>
              </a:rPr>
              <a:t/>
            </a:r>
            <a:br>
              <a:rPr lang="en-US" sz="2400" b="1" dirty="0">
                <a:sym typeface="+mn-ea"/>
              </a:rPr>
            </a:br>
            <a:r>
              <a:rPr lang="en-US" sz="2400" b="1" dirty="0">
                <a:sym typeface="+mn-ea"/>
              </a:rPr>
              <a:t>After swapping R(A) of T1 and R(A) of T2 we get:</a:t>
            </a:r>
            <a:r>
              <a:rPr lang="en-US" dirty="0">
                <a:sym typeface="+mn-ea"/>
              </a:rPr>
              <a:t/>
            </a:r>
            <a:br>
              <a:rPr lang="en-US" dirty="0">
                <a:sym typeface="+mn-ea"/>
              </a:rPr>
            </a:br>
            <a:r>
              <a:rPr lang="en-US" dirty="0"/>
              <a:t/>
            </a:r>
            <a:br>
              <a:rPr lang="en-US" dirty="0"/>
            </a:br>
            <a:endParaRPr lang="en-US" dirty="0"/>
          </a:p>
        </p:txBody>
      </p:sp>
      <p:sp>
        <p:nvSpPr>
          <p:cNvPr id="3" name="Content Placeholder 2"/>
          <p:cNvSpPr>
            <a:spLocks noGrp="1"/>
          </p:cNvSpPr>
          <p:nvPr>
            <p:ph idx="1"/>
          </p:nvPr>
        </p:nvSpPr>
        <p:spPr>
          <a:xfrm>
            <a:off x="6569075" y="364490"/>
            <a:ext cx="4784725" cy="5812790"/>
          </a:xfrm>
        </p:spPr>
        <p:txBody>
          <a:bodyPr/>
          <a:lstStyle/>
          <a:p>
            <a:pPr marL="0" indent="0">
              <a:buNone/>
            </a:pPr>
            <a:endParaRPr lang="en-US" dirty="0">
              <a:sym typeface="+mn-ea"/>
            </a:endParaRPr>
          </a:p>
          <a:p>
            <a:pPr marL="0" indent="0">
              <a:buNone/>
            </a:pPr>
            <a:endParaRPr lang="en-US" dirty="0">
              <a:sym typeface="+mn-ea"/>
            </a:endParaRPr>
          </a:p>
          <a:p>
            <a:pPr marL="0" indent="0">
              <a:buNone/>
            </a:pPr>
            <a:r>
              <a:rPr lang="en-US" dirty="0">
                <a:sym typeface="+mn-ea"/>
              </a:rPr>
              <a:t>	T1         T2</a:t>
            </a:r>
            <a:br>
              <a:rPr lang="en-US" dirty="0">
                <a:sym typeface="+mn-ea"/>
              </a:rPr>
            </a:br>
            <a:r>
              <a:rPr lang="en-US" dirty="0">
                <a:sym typeface="+mn-ea"/>
              </a:rPr>
              <a:t>	-----     ------</a:t>
            </a:r>
            <a:br>
              <a:rPr lang="en-US" dirty="0">
                <a:sym typeface="+mn-ea"/>
              </a:rPr>
            </a:br>
            <a:r>
              <a:rPr lang="en-US" dirty="0">
                <a:sym typeface="+mn-ea"/>
              </a:rPr>
              <a:t>	          R(A)</a:t>
            </a:r>
            <a:br>
              <a:rPr lang="en-US" dirty="0">
                <a:sym typeface="+mn-ea"/>
              </a:rPr>
            </a:br>
            <a:r>
              <a:rPr lang="en-US" dirty="0">
                <a:sym typeface="+mn-ea"/>
              </a:rPr>
              <a:t>	R(A)</a:t>
            </a:r>
            <a:br>
              <a:rPr lang="en-US" dirty="0">
                <a:sym typeface="+mn-ea"/>
              </a:rPr>
            </a:br>
            <a:r>
              <a:rPr lang="en-US" dirty="0">
                <a:sym typeface="+mn-ea"/>
              </a:rPr>
              <a:t>	          R(B)</a:t>
            </a:r>
            <a:br>
              <a:rPr lang="en-US" dirty="0">
                <a:sym typeface="+mn-ea"/>
              </a:rPr>
            </a:br>
            <a:r>
              <a:rPr lang="en-US" dirty="0">
                <a:sym typeface="+mn-ea"/>
              </a:rPr>
              <a:t>	          W(B)</a:t>
            </a:r>
            <a:br>
              <a:rPr lang="en-US" dirty="0">
                <a:sym typeface="+mn-ea"/>
              </a:rPr>
            </a:br>
            <a:r>
              <a:rPr lang="en-US" dirty="0">
                <a:sym typeface="+mn-ea"/>
              </a:rPr>
              <a:t>	R(B)</a:t>
            </a:r>
            <a:br>
              <a:rPr lang="en-US" dirty="0">
                <a:sym typeface="+mn-ea"/>
              </a:rPr>
            </a:br>
            <a:r>
              <a:rPr lang="en-US" dirty="0">
                <a:sym typeface="+mn-ea"/>
              </a:rPr>
              <a:t>	W(A)</a:t>
            </a:r>
          </a:p>
          <a:p>
            <a:pPr marL="0" indent="0">
              <a:buNone/>
            </a:pPr>
            <a:r>
              <a:rPr lang="en-US" dirty="0">
                <a:sym typeface="+mn-ea"/>
              </a:rPr>
              <a:t>After swapping R(A) of T1 and R(B) of T2 we get:</a:t>
            </a:r>
            <a:endParaRPr lang="en-US" dirty="0"/>
          </a:p>
        </p:txBody>
      </p:sp>
      <p:cxnSp>
        <p:nvCxnSpPr>
          <p:cNvPr id="6" name="Straight Arrow Connector 5">
            <a:extLst>
              <a:ext uri="{FF2B5EF4-FFF2-40B4-BE49-F238E27FC236}">
                <a16:creationId xmlns:a16="http://schemas.microsoft.com/office/drawing/2014/main" xmlns="" id="{A6A4B966-79EE-406D-9EDA-FA0D005A548B}"/>
              </a:ext>
            </a:extLst>
          </p:cNvPr>
          <p:cNvCxnSpPr/>
          <p:nvPr/>
        </p:nvCxnSpPr>
        <p:spPr>
          <a:xfrm>
            <a:off x="1404730" y="1616765"/>
            <a:ext cx="70236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xmlns="" id="{AB6424F5-6838-4CB4-ACB3-8649AC961746}"/>
              </a:ext>
            </a:extLst>
          </p:cNvPr>
          <p:cNvCxnSpPr/>
          <p:nvPr/>
        </p:nvCxnSpPr>
        <p:spPr>
          <a:xfrm flipH="1">
            <a:off x="1046922" y="2040835"/>
            <a:ext cx="49033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xmlns="" id="{39C49462-5780-4559-BB96-2F333E0765F1}"/>
              </a:ext>
            </a:extLst>
          </p:cNvPr>
          <p:cNvCxnSpPr/>
          <p:nvPr/>
        </p:nvCxnSpPr>
        <p:spPr>
          <a:xfrm flipV="1">
            <a:off x="8653670" y="2663687"/>
            <a:ext cx="0" cy="33130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xmlns="" id="{0AAF0E8F-2C3F-427C-A385-D9DA8CDFE68D}"/>
              </a:ext>
            </a:extLst>
          </p:cNvPr>
          <p:cNvCxnSpPr/>
          <p:nvPr/>
        </p:nvCxnSpPr>
        <p:spPr>
          <a:xfrm>
            <a:off x="7805530" y="2994991"/>
            <a:ext cx="0" cy="29154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9300" y="485775"/>
            <a:ext cx="3326130" cy="5238115"/>
          </a:xfrm>
        </p:spPr>
        <p:txBody>
          <a:bodyPr>
            <a:normAutofit fontScale="90000"/>
          </a:bodyPr>
          <a:lstStyle/>
          <a:p>
            <a:r>
              <a:rPr lang="en-US" sz="2500" dirty="0"/>
              <a:t/>
            </a:r>
            <a:br>
              <a:rPr lang="en-US" sz="2500" dirty="0"/>
            </a:br>
            <a:r>
              <a:rPr lang="en-US" sz="2500" dirty="0"/>
              <a:t/>
            </a:r>
            <a:br>
              <a:rPr lang="en-US" sz="2500" dirty="0"/>
            </a:br>
            <a:r>
              <a:rPr lang="en-US" sz="2500" dirty="0"/>
              <a:t/>
            </a:r>
            <a:br>
              <a:rPr lang="en-US" sz="2500" dirty="0"/>
            </a:br>
            <a:r>
              <a:rPr lang="en-US" sz="2500" dirty="0"/>
              <a:t/>
            </a:r>
            <a:br>
              <a:rPr lang="en-US" sz="2500" dirty="0"/>
            </a:br>
            <a:r>
              <a:rPr lang="en-US" sz="2500" dirty="0"/>
              <a:t/>
            </a:r>
            <a:br>
              <a:rPr lang="en-US" sz="2500" dirty="0"/>
            </a:br>
            <a:r>
              <a:rPr lang="en-US" sz="2500" dirty="0"/>
              <a:t/>
            </a:r>
            <a:br>
              <a:rPr lang="en-US" sz="2500" dirty="0"/>
            </a:br>
            <a:r>
              <a:rPr lang="en-US" sz="2500" dirty="0"/>
              <a:t>	</a:t>
            </a:r>
            <a:r>
              <a:rPr lang="en-US" sz="2500" b="1" dirty="0"/>
              <a:t>T1         T2</a:t>
            </a:r>
            <a:br>
              <a:rPr lang="en-US" sz="2500" b="1" dirty="0"/>
            </a:br>
            <a:r>
              <a:rPr lang="en-US" sz="2500" b="1" dirty="0"/>
              <a:t>	-----     ------</a:t>
            </a:r>
            <a:br>
              <a:rPr lang="en-US" sz="2500" b="1" dirty="0"/>
            </a:br>
            <a:r>
              <a:rPr lang="en-US" sz="2500" b="1" dirty="0"/>
              <a:t>	          R(A)</a:t>
            </a:r>
            <a:br>
              <a:rPr lang="en-US" sz="2500" b="1" dirty="0"/>
            </a:br>
            <a:r>
              <a:rPr lang="en-US" sz="2500" b="1" dirty="0"/>
              <a:t>	          R(B)</a:t>
            </a:r>
            <a:br>
              <a:rPr lang="en-US" sz="2500" b="1" dirty="0"/>
            </a:br>
            <a:r>
              <a:rPr lang="en-US" sz="2500" b="1" dirty="0"/>
              <a:t>	R(A) </a:t>
            </a:r>
            <a:br>
              <a:rPr lang="en-US" sz="2500" b="1" dirty="0"/>
            </a:br>
            <a:r>
              <a:rPr lang="en-US" sz="2500" b="1" dirty="0"/>
              <a:t>	          W(B)</a:t>
            </a:r>
            <a:br>
              <a:rPr lang="en-US" sz="2500" b="1" dirty="0"/>
            </a:br>
            <a:r>
              <a:rPr lang="en-US" sz="2500" b="1" dirty="0"/>
              <a:t>	R(B)</a:t>
            </a:r>
            <a:br>
              <a:rPr lang="en-US" sz="2500" b="1" dirty="0"/>
            </a:br>
            <a:r>
              <a:rPr lang="en-US" sz="2500" b="1" dirty="0"/>
              <a:t>	W(A)</a:t>
            </a:r>
            <a:r>
              <a:rPr lang="en-US" sz="2500" dirty="0"/>
              <a:t/>
            </a:r>
            <a:br>
              <a:rPr lang="en-US" sz="2500" dirty="0"/>
            </a:br>
            <a:r>
              <a:rPr lang="en-US" sz="2500" dirty="0"/>
              <a:t/>
            </a:r>
            <a:br>
              <a:rPr lang="en-US" sz="2500" dirty="0"/>
            </a:br>
            <a:r>
              <a:rPr lang="en-US" sz="2500" dirty="0"/>
              <a:t/>
            </a:r>
            <a:br>
              <a:rPr lang="en-US" sz="2500" dirty="0"/>
            </a:br>
            <a:r>
              <a:rPr lang="en-US" sz="2500" dirty="0"/>
              <a:t/>
            </a:r>
            <a:br>
              <a:rPr lang="en-US" sz="2500" dirty="0"/>
            </a:br>
            <a:r>
              <a:rPr lang="en-US" sz="2500" b="1" dirty="0"/>
              <a:t>After swapping R(A) of T1 and W(B) of T2 we get:</a:t>
            </a:r>
            <a:r>
              <a:rPr lang="en-US" sz="2500" dirty="0"/>
              <a:t/>
            </a:r>
            <a:br>
              <a:rPr lang="en-US" sz="2500" dirty="0"/>
            </a:br>
            <a:r>
              <a:rPr lang="en-US" sz="2500" dirty="0"/>
              <a:t/>
            </a:r>
            <a:br>
              <a:rPr lang="en-US" sz="2500" dirty="0"/>
            </a:br>
            <a:r>
              <a:rPr lang="en-US" sz="2500" dirty="0"/>
              <a:t/>
            </a:r>
            <a:br>
              <a:rPr lang="en-US" sz="2500" dirty="0"/>
            </a:br>
            <a:r>
              <a:rPr lang="en-US" sz="2500" dirty="0"/>
              <a:t/>
            </a:r>
            <a:br>
              <a:rPr lang="en-US" sz="2500" dirty="0"/>
            </a:br>
            <a:r>
              <a:rPr lang="en-US" sz="2500" dirty="0"/>
              <a:t/>
            </a:r>
            <a:br>
              <a:rPr lang="en-US" sz="2500" dirty="0"/>
            </a:br>
            <a:r>
              <a:rPr lang="en-US" sz="2500" dirty="0"/>
              <a:t/>
            </a:r>
            <a:br>
              <a:rPr lang="en-US" sz="2500" dirty="0"/>
            </a:br>
            <a:endParaRPr lang="en-US" sz="2500" dirty="0"/>
          </a:p>
        </p:txBody>
      </p:sp>
      <p:sp>
        <p:nvSpPr>
          <p:cNvPr id="3" name="Content Placeholder 2"/>
          <p:cNvSpPr>
            <a:spLocks noGrp="1"/>
          </p:cNvSpPr>
          <p:nvPr>
            <p:ph idx="1"/>
          </p:nvPr>
        </p:nvSpPr>
        <p:spPr>
          <a:xfrm>
            <a:off x="4978566" y="485775"/>
            <a:ext cx="7039610" cy="5980430"/>
          </a:xfrm>
        </p:spPr>
        <p:txBody>
          <a:bodyPr>
            <a:normAutofit fontScale="92500" lnSpcReduction="20000"/>
          </a:bodyPr>
          <a:lstStyle/>
          <a:p>
            <a:pPr marL="0" indent="0">
              <a:buNone/>
            </a:pPr>
            <a:r>
              <a:rPr lang="en-US" dirty="0"/>
              <a:t>T1         T2</a:t>
            </a:r>
          </a:p>
          <a:p>
            <a:pPr marL="0" indent="0">
              <a:buNone/>
            </a:pPr>
            <a:r>
              <a:rPr lang="en-US" dirty="0"/>
              <a:t>-----     ------</a:t>
            </a:r>
          </a:p>
          <a:p>
            <a:pPr marL="0" indent="0">
              <a:buNone/>
            </a:pPr>
            <a:r>
              <a:rPr lang="en-US" dirty="0"/>
              <a:t>          </a:t>
            </a:r>
          </a:p>
          <a:p>
            <a:pPr marL="0" indent="0">
              <a:buNone/>
            </a:pPr>
            <a:r>
              <a:rPr lang="en-US" dirty="0"/>
              <a:t>          R(B)</a:t>
            </a:r>
          </a:p>
          <a:p>
            <a:pPr marL="0" indent="0">
              <a:buNone/>
            </a:pPr>
            <a:r>
              <a:rPr lang="en-US" dirty="0"/>
              <a:t>          W(B)</a:t>
            </a:r>
          </a:p>
          <a:p>
            <a:pPr marL="0" indent="0">
              <a:buNone/>
            </a:pPr>
            <a:r>
              <a:rPr lang="en-US" dirty="0"/>
              <a:t>R(A)         </a:t>
            </a:r>
          </a:p>
          <a:p>
            <a:pPr marL="0" indent="0">
              <a:buNone/>
            </a:pPr>
            <a:r>
              <a:rPr lang="en-US" dirty="0"/>
              <a:t>R(B)</a:t>
            </a:r>
          </a:p>
          <a:p>
            <a:pPr marL="0" indent="0">
              <a:buNone/>
            </a:pPr>
            <a:r>
              <a:rPr lang="en-US" dirty="0"/>
              <a:t>W(A)</a:t>
            </a:r>
          </a:p>
          <a:p>
            <a:pPr marL="0" indent="0">
              <a:buNone/>
            </a:pPr>
            <a:r>
              <a:rPr lang="en-US" dirty="0"/>
              <a:t>                 R(A)  </a:t>
            </a:r>
          </a:p>
          <a:p>
            <a:pPr marL="0" indent="0">
              <a:buNone/>
            </a:pPr>
            <a:r>
              <a:rPr lang="en-US" dirty="0"/>
              <a:t>               W(A) </a:t>
            </a:r>
          </a:p>
          <a:p>
            <a:pPr marL="0" indent="0">
              <a:buNone/>
            </a:pPr>
            <a:endParaRPr lang="en-US" dirty="0"/>
          </a:p>
          <a:p>
            <a:pPr marL="0" indent="0">
              <a:buNone/>
            </a:pPr>
            <a:endParaRPr lang="en-US" dirty="0"/>
          </a:p>
          <a:p>
            <a:pPr marL="0" indent="0">
              <a:buNone/>
            </a:pPr>
            <a:r>
              <a:rPr lang="en-US" dirty="0"/>
              <a:t>We finally got a serial schedule after swapping all the non-conflicting operations so we can say that the given schedule is Conflict Serializable.</a:t>
            </a:r>
          </a:p>
        </p:txBody>
      </p:sp>
      <p:cxnSp>
        <p:nvCxnSpPr>
          <p:cNvPr id="6" name="Straight Arrow Connector 5">
            <a:extLst>
              <a:ext uri="{FF2B5EF4-FFF2-40B4-BE49-F238E27FC236}">
                <a16:creationId xmlns:a16="http://schemas.microsoft.com/office/drawing/2014/main" xmlns="" id="{12C54E35-D2D3-4C5F-A71F-C0CF9E21E898}"/>
              </a:ext>
            </a:extLst>
          </p:cNvPr>
          <p:cNvCxnSpPr/>
          <p:nvPr/>
        </p:nvCxnSpPr>
        <p:spPr>
          <a:xfrm flipV="1">
            <a:off x="2690191" y="2358887"/>
            <a:ext cx="0" cy="26504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xmlns="" id="{27F92C0E-B43C-44A8-836D-4C8CEB920FEA}"/>
              </a:ext>
            </a:extLst>
          </p:cNvPr>
          <p:cNvCxnSpPr/>
          <p:nvPr/>
        </p:nvCxnSpPr>
        <p:spPr>
          <a:xfrm>
            <a:off x="1981200" y="2676939"/>
            <a:ext cx="0" cy="27829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481</TotalTime>
  <Words>592</Words>
  <Application>Microsoft Office PowerPoint</Application>
  <PresentationFormat>Custom</PresentationFormat>
  <Paragraphs>115</Paragraphs>
  <Slides>18</Slides>
  <Notes>1</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18</vt:i4>
      </vt:variant>
    </vt:vector>
  </HeadingPairs>
  <TitlesOfParts>
    <vt:vector size="20" baseType="lpstr">
      <vt:lpstr>Office Theme</vt:lpstr>
      <vt:lpstr>Bitmap Image</vt:lpstr>
      <vt:lpstr>Slide 1</vt:lpstr>
      <vt:lpstr>Slide 2</vt:lpstr>
      <vt:lpstr>Slide 3</vt:lpstr>
      <vt:lpstr>Slide 4</vt:lpstr>
      <vt:lpstr>Slide 5</vt:lpstr>
      <vt:lpstr>Slide 6</vt:lpstr>
      <vt:lpstr>Slide 7</vt:lpstr>
      <vt:lpstr> Example 1 – Conflict Serializable.  T1         T2 -----     ------ R(A)           R(A)           R(B)           W(B)       R(B) W(A)  Lets swap non-conflicting operations:  After swapping R(A) of T1 and R(A) of T2 we get:  </vt:lpstr>
      <vt:lpstr>       T1         T2  -----     ------            R(A)            R(B)  R(A)             W(B)  R(B)  W(A)    After swapping R(A) of T1 and W(B) of T2 we get:      </vt:lpstr>
      <vt:lpstr>Slide 10</vt:lpstr>
      <vt:lpstr>      T1        T2 -----     ------ R(X) W(X)           R(X)           W(X) R(Y) W(Y)            R(Y)           W(Y)  Serial Schedule of the above given schedule: T1        T2 -----     ------ R(X) W(X) R(Y) W(Y)           R(X)           W(X)           R(Y)           W(Y)   </vt:lpstr>
      <vt:lpstr>View Equivalent</vt:lpstr>
      <vt:lpstr>Slide 13</vt:lpstr>
      <vt:lpstr>Slide 14</vt:lpstr>
      <vt:lpstr>Slide 15</vt:lpstr>
      <vt:lpstr>Slide 16</vt:lpstr>
      <vt:lpstr>Slide 17</vt:lpstr>
      <vt:lpstr>Slide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IOT CHALLENGES</dc:title>
  <dc:creator>binu</dc:creator>
  <cp:lastModifiedBy>student</cp:lastModifiedBy>
  <cp:revision>59</cp:revision>
  <dcterms:created xsi:type="dcterms:W3CDTF">2019-03-01T09:54:00Z</dcterms:created>
  <dcterms:modified xsi:type="dcterms:W3CDTF">2023-10-20T06:31:34Z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1033-11.2.0.8970</vt:lpwstr>
  </property>
</Properties>
</file>